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68" y="-8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F46BC-14E8-40B9-B0C9-72F7AE01B789}" type="datetimeFigureOut">
              <a:rPr lang="en-US" smtClean="0"/>
              <a:t>3/6/2016</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1C78B-11DD-477D-8E6B-4FFEC1753DA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1</a:t>
            </a:fld>
            <a:endParaRPr lang="en-US">
              <a:solidFill>
                <a:prstClr val="black"/>
              </a:solidFill>
            </a:endParaRPr>
          </a:p>
        </p:txBody>
      </p:sp>
    </p:spTree>
    <p:extLst>
      <p:ext uri="{BB962C8B-B14F-4D97-AF65-F5344CB8AC3E}">
        <p14:creationId xmlns="" xmlns:p14="http://schemas.microsoft.com/office/powerpoint/2010/main" val="74726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Sodium </a:t>
            </a:r>
            <a:r>
              <a:rPr lang="en-US" dirty="0" err="1"/>
              <a:t>zeolite</a:t>
            </a:r>
            <a:r>
              <a:rPr lang="en-US" dirty="0"/>
              <a:t> A is among the world's most efficient removers of water hardness ions. This is its principal function as a detergent builder.  Far and away, the largest outlet for </a:t>
            </a:r>
            <a:r>
              <a:rPr lang="en-US" dirty="0" err="1"/>
              <a:t>zeolite</a:t>
            </a:r>
            <a:r>
              <a:rPr lang="en-US" dirty="0"/>
              <a:t> volume is the global laundry detergent market. By the end of 1992 [it was expected that the world would] be consuming detergent </a:t>
            </a:r>
            <a:r>
              <a:rPr lang="en-US" dirty="0" err="1"/>
              <a:t>zeolite</a:t>
            </a:r>
            <a:r>
              <a:rPr lang="en-US" dirty="0"/>
              <a:t> (</a:t>
            </a:r>
            <a:r>
              <a:rPr lang="en-US" dirty="0" err="1"/>
              <a:t>zeolite</a:t>
            </a:r>
            <a:r>
              <a:rPr lang="en-US" dirty="0"/>
              <a:t> A) at the rate of 1.44 million anhydrous metric tons per year. </a:t>
            </a:r>
            <a:r>
              <a:rPr lang="en-US" dirty="0">
                <a:solidFill>
                  <a:srgbClr val="C00000"/>
                </a:solidFill>
              </a:rPr>
              <a:t> If soaked with calcium and potassium salts, they can slowly release them to plants that need calcium and potassium to grow. </a:t>
            </a:r>
            <a:endParaRPr lang="en-US" dirty="0"/>
          </a:p>
          <a:p>
            <a:r>
              <a:rPr lang="en-US" dirty="0"/>
              <a:t>Unlike phosphates, </a:t>
            </a:r>
            <a:r>
              <a:rPr lang="en-US" dirty="0" err="1"/>
              <a:t>zeolite</a:t>
            </a:r>
            <a:r>
              <a:rPr lang="en-US" dirty="0"/>
              <a:t> A cannot contribute to the </a:t>
            </a:r>
            <a:r>
              <a:rPr lang="en-US" dirty="0" err="1"/>
              <a:t>eutrophication</a:t>
            </a:r>
            <a:r>
              <a:rPr lang="en-US" dirty="0"/>
              <a:t> of lakes, streams or bays....</a:t>
            </a:r>
          </a:p>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130743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"Indonesia-</a:t>
            </a:r>
            <a:r>
              <a:rPr lang="en-US" dirty="0" err="1"/>
              <a:t>sodis</a:t>
            </a:r>
            <a:r>
              <a:rPr lang="en-US" dirty="0"/>
              <a:t>-gross" by SODIS </a:t>
            </a:r>
            <a:r>
              <a:rPr lang="en-US" dirty="0" err="1"/>
              <a:t>Eawag</a:t>
            </a:r>
            <a:r>
              <a:rPr lang="en-US" dirty="0"/>
              <a:t> - Own work. Licensed under CC BY 3.0 via Commons - https://commons.wikimedia.org/wiki/File:Indonesia-sodis-gross.jpg#/media/File:Indonesia-sodis-gross.jpg  For sunlight sterilization of water.</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375205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Federal regulations mandate that new showerhead flow rates can't exceed more than 2.5 gallons per minute (</a:t>
            </a:r>
            <a:r>
              <a:rPr lang="en-US" dirty="0" err="1"/>
              <a:t>gpm</a:t>
            </a:r>
            <a:r>
              <a:rPr lang="en-US" dirty="0"/>
              <a:t>) at a water pressure of 80 pounds per square inch (psi). New faucet flow rates can't exceed 2.5 </a:t>
            </a:r>
            <a:r>
              <a:rPr lang="en-US" dirty="0" err="1"/>
              <a:t>gpm</a:t>
            </a:r>
            <a:r>
              <a:rPr lang="en-US" dirty="0"/>
              <a:t> at 80 psi or 2.2 </a:t>
            </a:r>
            <a:r>
              <a:rPr lang="en-US" dirty="0" err="1"/>
              <a:t>gpm</a:t>
            </a:r>
            <a:r>
              <a:rPr lang="en-US" dirty="0"/>
              <a:t> at 60 psi. You can purchase some quality, low-flow fixtures for around $10 to $20 a piece and achieve water savings of 25%–60%</a:t>
            </a:r>
          </a:p>
          <a:p>
            <a:endParaRPr lang="en-US" dirty="0"/>
          </a:p>
          <a:p>
            <a:r>
              <a:rPr lang="en-US" dirty="0"/>
              <a:t>There are two basic types of low-flow showerheads: aerating and laminar-flow. Aerating showerheads mix air with water, forming a misty spray. Laminar-flow showerheads form individual streams of water. If you live in a humid climate, you might want to use a laminar-flow showerhead because it won't create as much steam and moisture as an aerating one.</a:t>
            </a:r>
          </a:p>
          <a:p>
            <a:r>
              <a:rPr lang="en-US" dirty="0"/>
              <a:t>Before 1992, some showerheads had flow rates of 5.5 </a:t>
            </a:r>
            <a:r>
              <a:rPr lang="en-US" dirty="0" err="1"/>
              <a:t>gpm</a:t>
            </a:r>
            <a:r>
              <a:rPr lang="en-US" dirty="0"/>
              <a:t>. Therefore, if you have fixtures that pre-date 1992, you might want to replace them if you're not sure of their flow rates. Here's a quick test to determine whether you should replace a showerhead:</a:t>
            </a:r>
          </a:p>
          <a:p>
            <a:r>
              <a:rPr lang="en-US" dirty="0"/>
              <a:t>The aerator -- the screw-on tip of the faucet -- ultimately determines the maximum flow rate of a faucet. Typically, new kitchen faucets come equipped with aerators that restrict flow rates to 2.2 </a:t>
            </a:r>
            <a:r>
              <a:rPr lang="en-US" dirty="0" err="1"/>
              <a:t>gpm</a:t>
            </a:r>
            <a:r>
              <a:rPr lang="en-US" dirty="0"/>
              <a:t>, while new bathroom faucets have ones that restrict flow rates from 1.5 to 0.5 </a:t>
            </a:r>
            <a:r>
              <a:rPr lang="en-US" dirty="0" err="1"/>
              <a:t>gpm</a:t>
            </a:r>
            <a:r>
              <a:rPr lang="en-US" dirty="0"/>
              <a:t>.</a:t>
            </a:r>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4</a:t>
            </a:fld>
            <a:endParaRPr lang="en-US">
              <a:solidFill>
                <a:prstClr val="black"/>
              </a:solidFill>
            </a:endParaRPr>
          </a:p>
        </p:txBody>
      </p:sp>
    </p:spTree>
    <p:extLst>
      <p:ext uri="{BB962C8B-B14F-4D97-AF65-F5344CB8AC3E}">
        <p14:creationId xmlns="" xmlns:p14="http://schemas.microsoft.com/office/powerpoint/2010/main" val="296119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9620">
              <a:defRPr/>
            </a:pPr>
            <a:r>
              <a:rPr lang="en-US" dirty="0" smtClean="0"/>
              <a:t>http://water.epa.gov/drink/emerprep/emergencydisinfection.cfm      </a:t>
            </a:r>
            <a:r>
              <a:rPr lang="en-US" dirty="0"/>
              <a:t>If water is cloudy, let it settle and filter it through a clean cloth, paper towel, or coffee filter.</a:t>
            </a:r>
          </a:p>
          <a:p>
            <a:pPr defTabSz="889620">
              <a:defRPr/>
            </a:pPr>
            <a:r>
              <a:rPr lang="en-US" dirty="0" smtClean="0"/>
              <a:t>   </a:t>
            </a:r>
            <a:r>
              <a:rPr lang="en-US" b="1" dirty="0"/>
              <a:t>Disinfect water using household </a:t>
            </a:r>
            <a:r>
              <a:rPr lang="en-US" b="1" dirty="0" err="1"/>
              <a:t>bleach</a:t>
            </a:r>
            <a:r>
              <a:rPr lang="en-US" dirty="0" err="1"/>
              <a:t>,if</a:t>
            </a:r>
            <a:r>
              <a:rPr lang="en-US" dirty="0"/>
              <a:t> you can’t boil water. Only use regular, unscented chlorine bleach products that are suitable for disinfection and sanitation as indicated on the label. Do not use scented, color safe, or bleaches with added cleaners.  Locate a fresh liquid chlorine bleach or liquid chlorine bleach that is stored at room temperatures for less than one year. The label should say that it contains 8.25% of sodium hypochlorite.   Use the table below as a guide to decide how much bleach you should add to the water, for example, add 6 drops of bleach to each gallon of water. Double the amount of bleach if the water is cloudy, colored, or very cold.  Stir and let stand for 30 minutes. The water should have a slight chlorine odor. If it doesn’t, repeat the dosage and let stand for another 15 minutes before </a:t>
            </a:r>
            <a:r>
              <a:rPr lang="en-US" dirty="0" err="1"/>
              <a:t>use.If</a:t>
            </a:r>
            <a:r>
              <a:rPr lang="en-US" dirty="0"/>
              <a:t> the chlorine taste is too strong, pour the water from one clean container to another and let it stand for a few hours before use.</a:t>
            </a:r>
          </a:p>
          <a:p>
            <a:pPr defTabSz="889620">
              <a:defRPr/>
            </a:pPr>
            <a:endParaRPr lang="en-US" dirty="0"/>
          </a:p>
          <a:p>
            <a:pPr defTabSz="889620">
              <a:defRPr/>
            </a:pPr>
            <a:endParaRPr lang="en-US" dirty="0"/>
          </a:p>
          <a:p>
            <a:pPr defTabSz="889620">
              <a:defRPr/>
            </a:pPr>
            <a:endParaRPr lang="en-US" dirty="0"/>
          </a:p>
          <a:p>
            <a:pPr defTabSz="889620">
              <a:defRPr/>
            </a:pPr>
            <a:endParaRPr lang="en-US" dirty="0"/>
          </a:p>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347432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9620">
              <a:defRPr/>
            </a:pPr>
            <a:r>
              <a:rPr lang="en-US" dirty="0" smtClean="0"/>
              <a:t>http://water.epa.gov/drink/emerprep/emergencydisinfection.cfm      </a:t>
            </a:r>
            <a:r>
              <a:rPr lang="en-US" dirty="0"/>
              <a:t>If water is cloudy, let it settle and filter it through a clean cloth, paper towel, or coffee filter.</a:t>
            </a:r>
          </a:p>
          <a:p>
            <a:pPr defTabSz="889620">
              <a:defRPr/>
            </a:pPr>
            <a:r>
              <a:rPr lang="en-US" dirty="0" smtClean="0"/>
              <a:t>   </a:t>
            </a:r>
            <a:r>
              <a:rPr lang="en-US" b="1" dirty="0"/>
              <a:t>Disinfect water using household </a:t>
            </a:r>
            <a:r>
              <a:rPr lang="en-US" b="1" dirty="0" err="1"/>
              <a:t>bleach</a:t>
            </a:r>
            <a:r>
              <a:rPr lang="en-US" dirty="0" err="1"/>
              <a:t>,if</a:t>
            </a:r>
            <a:r>
              <a:rPr lang="en-US" dirty="0"/>
              <a:t> you can’t boil water. Only use regular, unscented chlorine bleach products that are suitable for disinfection and sanitation as indicated on the label. Do not use scented, color safe, or bleaches with added cleaners.  Locate a fresh liquid chlorine bleach or liquid chlorine bleach that is stored at room temperatures for less than one year. The label should say that it contains 8.25% of sodium hypochlorite.   Use the table below as a guide to decide how much bleach you should add to the water, for example, add 6 drops of bleach to each gallon of water. Double the amount of bleach if the water is cloudy, colored, or very cold.  Stir and let stand for 30 minutes. The water should have a slight chlorine odor. If it doesn’t, repeat the dosage and let stand for another 15 minutes before </a:t>
            </a:r>
            <a:r>
              <a:rPr lang="en-US" dirty="0" err="1"/>
              <a:t>use.If</a:t>
            </a:r>
            <a:r>
              <a:rPr lang="en-US" dirty="0"/>
              <a:t> the chlorine taste is too strong, pour the water from one clean container to another and let it stand for a few hours before use.</a:t>
            </a:r>
          </a:p>
          <a:p>
            <a:pPr defTabSz="889620">
              <a:defRPr/>
            </a:pPr>
            <a:endParaRPr lang="en-US" dirty="0"/>
          </a:p>
          <a:p>
            <a:pPr defTabSz="889620">
              <a:defRPr/>
            </a:pPr>
            <a:endParaRPr lang="en-US" dirty="0"/>
          </a:p>
          <a:p>
            <a:pPr defTabSz="889620">
              <a:defRPr/>
            </a:pPr>
            <a:endParaRPr lang="en-US" dirty="0"/>
          </a:p>
          <a:p>
            <a:pPr defTabSz="889620">
              <a:defRPr/>
            </a:pPr>
            <a:endParaRPr lang="en-US" dirty="0"/>
          </a:p>
          <a:p>
            <a:endParaRPr lang="en-US" dirty="0"/>
          </a:p>
        </p:txBody>
      </p:sp>
      <p:sp>
        <p:nvSpPr>
          <p:cNvPr id="4" name="Slide Number Placeholder 3"/>
          <p:cNvSpPr>
            <a:spLocks noGrp="1"/>
          </p:cNvSpPr>
          <p:nvPr>
            <p:ph type="sldNum" sz="quarter" idx="10"/>
          </p:nvPr>
        </p:nvSpPr>
        <p:spPr/>
        <p:txBody>
          <a:bodyPr/>
          <a:lstStyle/>
          <a:p>
            <a:fld id="{D9AE8D2D-F0DE-4417-BB38-2E8D0C3288C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22441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41EE425-2A5F-48CE-BCEB-2348A18A8733}" type="datetimeFigureOut">
              <a:rPr lang="en-US" smtClean="0">
                <a:solidFill>
                  <a:prstClr val="black">
                    <a:tint val="75000"/>
                  </a:prstClr>
                </a:solidFill>
              </a:rPr>
              <a:pPr/>
              <a:t>3/4/2016</a:t>
            </a:fld>
            <a:endParaRPr lang="en-US">
              <a:solidFill>
                <a:prstClr val="black">
                  <a:tint val="75000"/>
                </a:prstClr>
              </a:solidFill>
            </a:endParaRPr>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DDE442-609C-4DB8-8B10-AFC0DE0B7B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3.jpe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5" descr="E:\ChemistryLand\CHM107LLhybrid\4. Water purify conserve\Purification\Flocculation.jpg"/>
          <p:cNvPicPr>
            <a:picLocks noChangeAspect="1" noChangeArrowheads="1"/>
          </p:cNvPicPr>
          <p:nvPr/>
        </p:nvPicPr>
        <p:blipFill>
          <a:blip r:embed="rId3" cstate="print"/>
          <a:srcRect l="37396" t="20268" r="37253" b="11381"/>
          <a:stretch>
            <a:fillRect/>
          </a:stretch>
        </p:blipFill>
        <p:spPr bwMode="auto">
          <a:xfrm>
            <a:off x="3525023" y="2476501"/>
            <a:ext cx="639377" cy="1244599"/>
          </a:xfrm>
          <a:prstGeom prst="rect">
            <a:avLst/>
          </a:prstGeom>
          <a:noFill/>
        </p:spPr>
      </p:pic>
      <p:pic>
        <p:nvPicPr>
          <p:cNvPr id="3076" name="Picture 4" descr="http://cdn.shopclues.net/images/detailed/9924/331308198827_1419229304.jpg"/>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3873502" y="1422462"/>
            <a:ext cx="876298" cy="1162669"/>
          </a:xfrm>
          <a:prstGeom prst="rect">
            <a:avLst/>
          </a:prstGeom>
          <a:noFill/>
        </p:spPr>
      </p:pic>
      <p:sp>
        <p:nvSpPr>
          <p:cNvPr id="25" name="TextBox 24"/>
          <p:cNvSpPr txBox="1"/>
          <p:nvPr/>
        </p:nvSpPr>
        <p:spPr>
          <a:xfrm>
            <a:off x="3136900" y="897647"/>
            <a:ext cx="3721101" cy="775597"/>
          </a:xfrm>
          <a:prstGeom prst="rect">
            <a:avLst/>
          </a:prstGeom>
          <a:noFill/>
        </p:spPr>
        <p:txBody>
          <a:bodyPr wrap="square" lIns="0" tIns="0" rIns="0" bIns="0" rtlCol="0">
            <a:spAutoFit/>
          </a:bodyPr>
          <a:lstStyle/>
          <a:p>
            <a:pPr>
              <a:lnSpc>
                <a:spcPct val="90000"/>
              </a:lnSpc>
            </a:pPr>
            <a:r>
              <a:rPr lang="en-US" sz="1400" b="1" dirty="0">
                <a:solidFill>
                  <a:prstClr val="black"/>
                </a:solidFill>
              </a:rPr>
              <a:t>Mechanical filters:</a:t>
            </a:r>
            <a:r>
              <a:rPr lang="en-US" sz="1400" dirty="0">
                <a:solidFill>
                  <a:prstClr val="black"/>
                </a:solidFill>
              </a:rPr>
              <a:t>   These work like a screen.  The holes are big enough to let water through but small enough to block contaminates like debris or even bacteria. </a:t>
            </a:r>
            <a:endParaRPr lang="en-US" sz="1400" dirty="0">
              <a:solidFill>
                <a:prstClr val="black"/>
              </a:solidFill>
            </a:endParaRPr>
          </a:p>
        </p:txBody>
      </p:sp>
      <p:sp>
        <p:nvSpPr>
          <p:cNvPr id="41" name="TextBox 40"/>
          <p:cNvSpPr txBox="1"/>
          <p:nvPr/>
        </p:nvSpPr>
        <p:spPr>
          <a:xfrm>
            <a:off x="3738074" y="1862994"/>
            <a:ext cx="1113438" cy="390876"/>
          </a:xfrm>
          <a:prstGeom prst="rect">
            <a:avLst/>
          </a:prstGeom>
          <a:solidFill>
            <a:schemeClr val="bg1"/>
          </a:solidFill>
          <a:ln>
            <a:solidFill>
              <a:schemeClr val="tx1"/>
            </a:solidFill>
          </a:ln>
        </p:spPr>
        <p:txBody>
          <a:bodyPr wrap="square" lIns="0" tIns="45720" rIns="0" bIns="0" rtlCol="0">
            <a:spAutoFit/>
          </a:bodyPr>
          <a:lstStyle/>
          <a:p>
            <a:pPr algn="ctr">
              <a:lnSpc>
                <a:spcPct val="80000"/>
              </a:lnSpc>
            </a:pPr>
            <a:r>
              <a:rPr lang="en-US" sz="1400" b="1" dirty="0">
                <a:solidFill>
                  <a:prstClr val="black"/>
                </a:solidFill>
              </a:rPr>
              <a:t>Cartridge filter &amp; housing</a:t>
            </a:r>
            <a:endParaRPr lang="en-US" sz="1400" dirty="0">
              <a:solidFill>
                <a:prstClr val="black"/>
              </a:solidFill>
            </a:endParaRPr>
          </a:p>
        </p:txBody>
      </p:sp>
      <p:sp>
        <p:nvSpPr>
          <p:cNvPr id="18" name="Oval 17"/>
          <p:cNvSpPr/>
          <p:nvPr/>
        </p:nvSpPr>
        <p:spPr>
          <a:xfrm>
            <a:off x="136539" y="1899980"/>
            <a:ext cx="2936555" cy="982030"/>
          </a:xfrm>
          <a:prstGeom prst="ellipse">
            <a:avLst/>
          </a:prstGeom>
          <a:solidFill>
            <a:schemeClr val="bg1">
              <a:lumMod val="7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Oval 50"/>
          <p:cNvSpPr/>
          <p:nvPr/>
        </p:nvSpPr>
        <p:spPr>
          <a:xfrm>
            <a:off x="2241666" y="254110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773389" y="2083462"/>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913225" y="2223298"/>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1053061" y="2363134"/>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1192897" y="2502970"/>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1075307" y="2013545"/>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1215143" y="215338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1354979" y="229321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1494815" y="243305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1634651" y="257288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1364514" y="198812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1504350" y="212795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1644185" y="226779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1784021" y="240762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1923857" y="2547465"/>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1682322" y="1981765"/>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822158" y="212160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a:off x="1961994" y="226143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2101830" y="240127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2009665" y="202308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2149501" y="216291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2289337" y="230275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2429173" y="244258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2368789" y="209617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2508625" y="223601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a:off x="2648461" y="246474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Oval 58"/>
          <p:cNvSpPr/>
          <p:nvPr/>
        </p:nvSpPr>
        <p:spPr>
          <a:xfrm>
            <a:off x="538211" y="217245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Oval 59"/>
          <p:cNvSpPr/>
          <p:nvPr/>
        </p:nvSpPr>
        <p:spPr>
          <a:xfrm>
            <a:off x="658978" y="231228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Oval 60"/>
          <p:cNvSpPr/>
          <p:nvPr/>
        </p:nvSpPr>
        <p:spPr>
          <a:xfrm>
            <a:off x="817882" y="2452123"/>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Oval 61"/>
          <p:cNvSpPr/>
          <p:nvPr/>
        </p:nvSpPr>
        <p:spPr>
          <a:xfrm>
            <a:off x="957718" y="2591959"/>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1332733" y="2642806"/>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1764953" y="2684122"/>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331634" y="2299575"/>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Oval 65"/>
          <p:cNvSpPr/>
          <p:nvPr/>
        </p:nvSpPr>
        <p:spPr>
          <a:xfrm>
            <a:off x="452401" y="2439411"/>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Oval 66"/>
          <p:cNvSpPr/>
          <p:nvPr/>
        </p:nvSpPr>
        <p:spPr>
          <a:xfrm>
            <a:off x="611306" y="2579247"/>
            <a:ext cx="212932" cy="702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Cloud 67"/>
          <p:cNvSpPr/>
          <p:nvPr/>
        </p:nvSpPr>
        <p:spPr>
          <a:xfrm>
            <a:off x="2321116" y="1470648"/>
            <a:ext cx="448112" cy="353058"/>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728629" y="1575815"/>
            <a:ext cx="295560" cy="295560"/>
          </a:xfrm>
          <a:prstGeom prst="rect">
            <a:avLst/>
          </a:prstGeom>
          <a:noFill/>
        </p:spPr>
      </p:pic>
      <p:sp>
        <p:nvSpPr>
          <p:cNvPr id="70" name="Cloud 69"/>
          <p:cNvSpPr/>
          <p:nvPr/>
        </p:nvSpPr>
        <p:spPr>
          <a:xfrm flipH="1">
            <a:off x="1675962" y="2020552"/>
            <a:ext cx="406797" cy="32050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2"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1440522" y="2211433"/>
            <a:ext cx="295560" cy="295560"/>
          </a:xfrm>
          <a:prstGeom prst="rect">
            <a:avLst/>
          </a:prstGeom>
          <a:noFill/>
        </p:spPr>
      </p:pic>
      <p:pic>
        <p:nvPicPr>
          <p:cNvPr id="74"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1894988" y="2990066"/>
            <a:ext cx="295560" cy="295560"/>
          </a:xfrm>
          <a:prstGeom prst="rect">
            <a:avLst/>
          </a:prstGeom>
          <a:noFill/>
        </p:spPr>
      </p:pic>
      <p:pic>
        <p:nvPicPr>
          <p:cNvPr id="75"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1720194" y="2491105"/>
            <a:ext cx="295560" cy="295560"/>
          </a:xfrm>
          <a:prstGeom prst="rect">
            <a:avLst/>
          </a:prstGeom>
          <a:noFill/>
        </p:spPr>
      </p:pic>
      <p:pic>
        <p:nvPicPr>
          <p:cNvPr id="76"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1287975" y="3126724"/>
            <a:ext cx="295560" cy="295560"/>
          </a:xfrm>
          <a:prstGeom prst="rect">
            <a:avLst/>
          </a:prstGeom>
          <a:noFill/>
        </p:spPr>
      </p:pic>
      <p:sp>
        <p:nvSpPr>
          <p:cNvPr id="77" name="Cloud 76"/>
          <p:cNvSpPr/>
          <p:nvPr/>
        </p:nvSpPr>
        <p:spPr>
          <a:xfrm flipH="1">
            <a:off x="1252784" y="1135434"/>
            <a:ext cx="406797" cy="320507"/>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Cloud 77"/>
          <p:cNvSpPr/>
          <p:nvPr/>
        </p:nvSpPr>
        <p:spPr>
          <a:xfrm flipH="1">
            <a:off x="392012" y="1680496"/>
            <a:ext cx="406797" cy="320507"/>
          </a:xfrm>
          <a:prstGeom prst="clou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16-Point Star 78"/>
          <p:cNvSpPr/>
          <p:nvPr/>
        </p:nvSpPr>
        <p:spPr>
          <a:xfrm>
            <a:off x="1691856" y="1461403"/>
            <a:ext cx="314631" cy="343234"/>
          </a:xfrm>
          <a:prstGeom prst="star1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Explosion 2 79"/>
          <p:cNvSpPr/>
          <p:nvPr/>
        </p:nvSpPr>
        <p:spPr>
          <a:xfrm>
            <a:off x="890978" y="2309954"/>
            <a:ext cx="333700" cy="276494"/>
          </a:xfrm>
          <a:prstGeom prst="irregularSeal2">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32-Point Star 80"/>
          <p:cNvSpPr/>
          <p:nvPr/>
        </p:nvSpPr>
        <p:spPr>
          <a:xfrm>
            <a:off x="1091197" y="1947654"/>
            <a:ext cx="409974" cy="409974"/>
          </a:xfrm>
          <a:prstGeom prst="star32">
            <a:avLst/>
          </a:prstGeom>
          <a:solidFill>
            <a:srgbClr val="8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2"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582438" y="2840694"/>
            <a:ext cx="295560" cy="295560"/>
          </a:xfrm>
          <a:prstGeom prst="rect">
            <a:avLst/>
          </a:prstGeom>
          <a:noFill/>
        </p:spPr>
      </p:pic>
      <p:pic>
        <p:nvPicPr>
          <p:cNvPr id="83"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1036220" y="1414516"/>
            <a:ext cx="295560" cy="295560"/>
          </a:xfrm>
          <a:prstGeom prst="rect">
            <a:avLst/>
          </a:prstGeom>
          <a:noFill/>
        </p:spPr>
      </p:pic>
      <p:pic>
        <p:nvPicPr>
          <p:cNvPr id="84"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404464" y="2224145"/>
            <a:ext cx="295560" cy="295560"/>
          </a:xfrm>
          <a:prstGeom prst="rect">
            <a:avLst/>
          </a:prstGeom>
          <a:noFill/>
        </p:spPr>
      </p:pic>
      <p:pic>
        <p:nvPicPr>
          <p:cNvPr id="85"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2022112" y="1610773"/>
            <a:ext cx="295560" cy="295560"/>
          </a:xfrm>
          <a:prstGeom prst="rect">
            <a:avLst/>
          </a:prstGeom>
          <a:noFill/>
        </p:spPr>
      </p:pic>
      <p:sp>
        <p:nvSpPr>
          <p:cNvPr id="86" name="32-Point Star 85"/>
          <p:cNvSpPr/>
          <p:nvPr/>
        </p:nvSpPr>
        <p:spPr>
          <a:xfrm>
            <a:off x="2483201" y="2109734"/>
            <a:ext cx="483069" cy="238357"/>
          </a:xfrm>
          <a:prstGeom prst="star32">
            <a:avLst>
              <a:gd name="adj" fmla="val 31675"/>
            </a:avLst>
          </a:prstGeom>
          <a:solidFill>
            <a:srgbClr val="8E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Can 86"/>
          <p:cNvSpPr/>
          <p:nvPr/>
        </p:nvSpPr>
        <p:spPr>
          <a:xfrm>
            <a:off x="137770" y="1080033"/>
            <a:ext cx="2946091" cy="1744771"/>
          </a:xfrm>
          <a:prstGeom prst="can">
            <a:avLst>
              <a:gd name="adj" fmla="val 50000"/>
            </a:avLst>
          </a:prstGeom>
          <a:solidFill>
            <a:srgbClr val="203854">
              <a:alpha val="14902"/>
            </a:srgb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3" name="Picture 2" descr="https://lh3.ggpht.com/kuskOgZvjr5tefLkXUqGxt3wxFy1IUIqHEowuZfi8a6Qd9XeASiXulDDMhcq1yKGGII=w300"/>
          <p:cNvPicPr>
            <a:picLocks noChangeAspect="1" noChangeArrowheads="1"/>
          </p:cNvPicPr>
          <p:nvPr/>
        </p:nvPicPr>
        <p:blipFill>
          <a:blip r:embed="rId5" cstate="print"/>
          <a:srcRect/>
          <a:stretch>
            <a:fillRect/>
          </a:stretch>
        </p:blipFill>
        <p:spPr bwMode="auto">
          <a:xfrm>
            <a:off x="2200086" y="2160582"/>
            <a:ext cx="295560" cy="295560"/>
          </a:xfrm>
          <a:prstGeom prst="rect">
            <a:avLst/>
          </a:prstGeom>
          <a:noFill/>
        </p:spPr>
      </p:pic>
      <p:sp>
        <p:nvSpPr>
          <p:cNvPr id="103" name="Can 102"/>
          <p:cNvSpPr/>
          <p:nvPr/>
        </p:nvSpPr>
        <p:spPr>
          <a:xfrm>
            <a:off x="134592" y="1890446"/>
            <a:ext cx="2946091" cy="1906854"/>
          </a:xfrm>
          <a:prstGeom prst="can">
            <a:avLst>
              <a:gd name="adj" fmla="val 50000"/>
            </a:avLst>
          </a:prstGeom>
          <a:solidFill>
            <a:srgbClr val="4F81BD">
              <a:alpha val="25098"/>
            </a:srgb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330653" y="898882"/>
            <a:ext cx="419508" cy="711891"/>
          </a:xfrm>
          <a:prstGeom prst="rect">
            <a:avLst/>
          </a:prstGeom>
          <a:gradFill>
            <a:gsLst>
              <a:gs pos="0">
                <a:schemeClr val="accent1">
                  <a:tint val="66000"/>
                  <a:satMod val="160000"/>
                  <a:alpha val="0"/>
                </a:schemeClr>
              </a:gs>
              <a:gs pos="100000">
                <a:schemeClr val="tx1">
                  <a:alpha val="4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1259144" y="766971"/>
            <a:ext cx="394082" cy="540275"/>
          </a:xfrm>
          <a:prstGeom prst="rect">
            <a:avLst/>
          </a:prstGeom>
          <a:gradFill>
            <a:gsLst>
              <a:gs pos="0">
                <a:schemeClr val="accent1">
                  <a:tint val="66000"/>
                  <a:satMod val="160000"/>
                  <a:alpha val="0"/>
                </a:schemeClr>
              </a:gs>
              <a:gs pos="100000">
                <a:schemeClr val="tx1">
                  <a:alpha val="43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Rectangle 106"/>
          <p:cNvSpPr/>
          <p:nvPr/>
        </p:nvSpPr>
        <p:spPr>
          <a:xfrm>
            <a:off x="2149501" y="1086388"/>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2317939" y="1760144"/>
            <a:ext cx="47672" cy="540275"/>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1567911" y="1566280"/>
            <a:ext cx="50848" cy="778632"/>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Rectangle 109"/>
          <p:cNvSpPr/>
          <p:nvPr/>
        </p:nvSpPr>
        <p:spPr>
          <a:xfrm>
            <a:off x="535030" y="1683869"/>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1154074" y="890130"/>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840128" y="1006935"/>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2012843" y="2389405"/>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1412183" y="2589626"/>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706648" y="2284528"/>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115"/>
          <p:cNvSpPr/>
          <p:nvPr/>
        </p:nvSpPr>
        <p:spPr>
          <a:xfrm>
            <a:off x="382484" y="1013293"/>
            <a:ext cx="403616" cy="842192"/>
          </a:xfrm>
          <a:prstGeom prst="rect">
            <a:avLst/>
          </a:prstGeom>
          <a:gradFill>
            <a:gsLst>
              <a:gs pos="0">
                <a:schemeClr val="accent1">
                  <a:tint val="66000"/>
                  <a:satMod val="160000"/>
                  <a:alpha val="0"/>
                </a:schemeClr>
              </a:gs>
              <a:gs pos="100000">
                <a:srgbClr val="FD7417">
                  <a:alpha val="3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116"/>
          <p:cNvSpPr/>
          <p:nvPr/>
        </p:nvSpPr>
        <p:spPr>
          <a:xfrm>
            <a:off x="1720458" y="946553"/>
            <a:ext cx="247891" cy="676934"/>
          </a:xfrm>
          <a:prstGeom prst="rect">
            <a:avLst/>
          </a:prstGeom>
          <a:gradFill>
            <a:gsLst>
              <a:gs pos="0">
                <a:schemeClr val="accent1">
                  <a:tint val="66000"/>
                  <a:satMod val="160000"/>
                  <a:alpha val="0"/>
                </a:schemeClr>
              </a:gs>
              <a:gs pos="100000">
                <a:schemeClr val="tx1">
                  <a:lumMod val="50000"/>
                  <a:lumOff val="50000"/>
                  <a:alpha val="52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ectangle 117"/>
          <p:cNvSpPr/>
          <p:nvPr/>
        </p:nvSpPr>
        <p:spPr>
          <a:xfrm>
            <a:off x="1838048" y="1966719"/>
            <a:ext cx="47672" cy="671213"/>
          </a:xfrm>
          <a:prstGeom prst="rect">
            <a:avLst/>
          </a:prstGeom>
          <a:gradFill>
            <a:gsLst>
              <a:gs pos="0">
                <a:schemeClr val="accent1">
                  <a:tint val="66000"/>
                  <a:satMod val="160000"/>
                  <a:alpha val="0"/>
                </a:schemeClr>
              </a:gs>
              <a:gs pos="100000">
                <a:srgbClr val="0DB4FF">
                  <a:alpha val="4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9" name="Picture 118" descr="FilterCopperCarbonate.jpg"/>
          <p:cNvPicPr>
            <a:picLocks noChangeAspect="1"/>
          </p:cNvPicPr>
          <p:nvPr/>
        </p:nvPicPr>
        <p:blipFill>
          <a:blip r:embed="rId6" cstate="print"/>
          <a:srcRect/>
          <a:stretch>
            <a:fillRect/>
          </a:stretch>
        </p:blipFill>
        <p:spPr>
          <a:xfrm>
            <a:off x="5061749" y="1472719"/>
            <a:ext cx="1542251" cy="1051996"/>
          </a:xfrm>
          <a:prstGeom prst="rect">
            <a:avLst/>
          </a:prstGeom>
        </p:spPr>
      </p:pic>
      <p:sp>
        <p:nvSpPr>
          <p:cNvPr id="88" name="TextBox 87"/>
          <p:cNvSpPr txBox="1"/>
          <p:nvPr/>
        </p:nvSpPr>
        <p:spPr>
          <a:xfrm>
            <a:off x="199505" y="3829792"/>
            <a:ext cx="6567055" cy="498598"/>
          </a:xfrm>
          <a:prstGeom prst="rect">
            <a:avLst/>
          </a:prstGeom>
          <a:noFill/>
        </p:spPr>
        <p:txBody>
          <a:bodyPr wrap="square" lIns="0" tIns="0" rIns="0" bIns="0" rtlCol="0">
            <a:spAutoFit/>
          </a:bodyPr>
          <a:lstStyle/>
          <a:p>
            <a:pPr>
              <a:lnSpc>
                <a:spcPct val="90000"/>
              </a:lnSpc>
            </a:pPr>
            <a:r>
              <a:rPr lang="en-US" sz="1200" dirty="0">
                <a:solidFill>
                  <a:prstClr val="black"/>
                </a:solidFill>
              </a:rPr>
              <a:t>Filters are often based on size of particles they can trap.  Sizes are in </a:t>
            </a:r>
            <a:r>
              <a:rPr lang="en-US" sz="1200" dirty="0">
                <a:solidFill>
                  <a:prstClr val="black"/>
                </a:solidFill>
                <a:sym typeface="Symbol"/>
              </a:rPr>
              <a:t></a:t>
            </a:r>
            <a:r>
              <a:rPr lang="en-US" sz="1200" dirty="0">
                <a:solidFill>
                  <a:prstClr val="black"/>
                </a:solidFill>
              </a:rPr>
              <a:t>m (</a:t>
            </a:r>
            <a:r>
              <a:rPr lang="en-US" sz="1200" dirty="0">
                <a:solidFill>
                  <a:prstClr val="black"/>
                </a:solidFill>
                <a:sym typeface="Symbol"/>
              </a:rPr>
              <a:t></a:t>
            </a:r>
            <a:r>
              <a:rPr lang="en-US" sz="1200" dirty="0">
                <a:solidFill>
                  <a:prstClr val="black"/>
                </a:solidFill>
              </a:rPr>
              <a:t>m=micrometer=millionth of a meter) and nm (nanometer=billionth of a meter).     The second row shows examples of what contaminants can be trapped.   The third row shows what these filters are made of.</a:t>
            </a:r>
            <a:endParaRPr lang="en-US" sz="1200" dirty="0">
              <a:solidFill>
                <a:prstClr val="black"/>
              </a:solidFill>
            </a:endParaRPr>
          </a:p>
        </p:txBody>
      </p:sp>
      <p:graphicFrame>
        <p:nvGraphicFramePr>
          <p:cNvPr id="91" name="Table 90"/>
          <p:cNvGraphicFramePr>
            <a:graphicFrameLocks noGrp="1"/>
          </p:cNvGraphicFramePr>
          <p:nvPr/>
        </p:nvGraphicFramePr>
        <p:xfrm>
          <a:off x="144780" y="4343400"/>
          <a:ext cx="6598920" cy="1950720"/>
        </p:xfrm>
        <a:graphic>
          <a:graphicData uri="http://schemas.openxmlformats.org/drawingml/2006/table">
            <a:tbl>
              <a:tblPr firstRow="1" bandRow="1">
                <a:tableStyleId>{5C22544A-7EE6-4342-B048-85BDC9FD1C3A}</a:tableStyleId>
              </a:tblPr>
              <a:tblGrid>
                <a:gridCol w="1440180"/>
                <a:gridCol w="1242060"/>
                <a:gridCol w="1143000"/>
                <a:gridCol w="1310640"/>
                <a:gridCol w="1463040"/>
              </a:tblGrid>
              <a:tr h="370840">
                <a:tc>
                  <a:txBody>
                    <a:bodyPr/>
                    <a:lstStyle/>
                    <a:p>
                      <a:pPr algn="ctr"/>
                      <a:r>
                        <a:rPr lang="en-US" sz="1400" b="0" dirty="0" smtClean="0">
                          <a:latin typeface="Arial" pitchFamily="34" charset="0"/>
                          <a:cs typeface="Arial" pitchFamily="34" charset="0"/>
                        </a:rPr>
                        <a:t>Particle filtration</a:t>
                      </a:r>
                      <a:endParaRPr lang="en-US" sz="1400" b="0" dirty="0">
                        <a:latin typeface="Arial" pitchFamily="34" charset="0"/>
                        <a:cs typeface="Arial" pitchFamily="34" charset="0"/>
                      </a:endParaRPr>
                    </a:p>
                  </a:txBody>
                  <a:tcPr marL="45720" marR="45720"/>
                </a:tc>
                <a:tc>
                  <a:txBody>
                    <a:bodyPr/>
                    <a:lstStyle/>
                    <a:p>
                      <a:pPr algn="ctr"/>
                      <a:r>
                        <a:rPr lang="en-US" sz="1400" b="0" dirty="0" smtClean="0">
                          <a:latin typeface="Arial" pitchFamily="34" charset="0"/>
                          <a:cs typeface="Arial" pitchFamily="34" charset="0"/>
                        </a:rPr>
                        <a:t>Microfiltration</a:t>
                      </a:r>
                      <a:endParaRPr lang="en-US" sz="1400" b="0" dirty="0">
                        <a:latin typeface="Arial" pitchFamily="34" charset="0"/>
                        <a:cs typeface="Arial" pitchFamily="34" charset="0"/>
                      </a:endParaRPr>
                    </a:p>
                  </a:txBody>
                  <a:tcPr marL="45720" marR="45720"/>
                </a:tc>
                <a:tc>
                  <a:txBody>
                    <a:bodyPr/>
                    <a:lstStyle/>
                    <a:p>
                      <a:pPr algn="ctr"/>
                      <a:r>
                        <a:rPr lang="en-US" sz="1400" b="0" dirty="0" err="1" smtClean="0">
                          <a:latin typeface="Arial" pitchFamily="34" charset="0"/>
                          <a:cs typeface="Arial" pitchFamily="34" charset="0"/>
                        </a:rPr>
                        <a:t>Ultrafiltration</a:t>
                      </a:r>
                      <a:endParaRPr lang="en-US" sz="1400" b="0" dirty="0">
                        <a:latin typeface="Arial" pitchFamily="34" charset="0"/>
                        <a:cs typeface="Arial" pitchFamily="34" charset="0"/>
                      </a:endParaRPr>
                    </a:p>
                  </a:txBody>
                  <a:tcPr marL="45720" marR="45720"/>
                </a:tc>
                <a:tc>
                  <a:txBody>
                    <a:bodyPr/>
                    <a:lstStyle/>
                    <a:p>
                      <a:pPr algn="ctr"/>
                      <a:r>
                        <a:rPr lang="en-US" sz="1400" b="0" dirty="0" err="1" smtClean="0">
                          <a:latin typeface="Arial" pitchFamily="34" charset="0"/>
                          <a:cs typeface="Arial" pitchFamily="34" charset="0"/>
                        </a:rPr>
                        <a:t>Nanofiltration</a:t>
                      </a:r>
                      <a:endParaRPr lang="en-US" sz="1400" b="0" dirty="0">
                        <a:latin typeface="Arial" pitchFamily="34" charset="0"/>
                        <a:cs typeface="Arial" pitchFamily="34" charset="0"/>
                      </a:endParaRPr>
                    </a:p>
                  </a:txBody>
                  <a:tcPr marL="45720" marR="45720"/>
                </a:tc>
                <a:tc>
                  <a:txBody>
                    <a:bodyPr/>
                    <a:lstStyle/>
                    <a:p>
                      <a:pPr algn="ctr"/>
                      <a:r>
                        <a:rPr lang="en-US" sz="1400" b="0" spc="-50" baseline="0" dirty="0" smtClean="0">
                          <a:latin typeface="Arial" pitchFamily="34" charset="0"/>
                          <a:cs typeface="Arial" pitchFamily="34" charset="0"/>
                        </a:rPr>
                        <a:t>Reverse Osmosis</a:t>
                      </a:r>
                      <a:endParaRPr lang="en-US" sz="1400" b="0" spc="-50" baseline="0" dirty="0">
                        <a:latin typeface="Arial" pitchFamily="34" charset="0"/>
                        <a:cs typeface="Arial" pitchFamily="34" charset="0"/>
                      </a:endParaRPr>
                    </a:p>
                  </a:txBody>
                  <a:tcPr marL="45720" marR="45720"/>
                </a:tc>
              </a:tr>
              <a:tr h="299720">
                <a:tc>
                  <a:txBody>
                    <a:bodyPr/>
                    <a:lstStyle/>
                    <a:p>
                      <a:pPr algn="ctr"/>
                      <a:r>
                        <a:rPr lang="en-US" sz="1200" kern="1200" baseline="0" dirty="0" smtClean="0">
                          <a:solidFill>
                            <a:prstClr val="black"/>
                          </a:solidFill>
                          <a:latin typeface="+mn-lt"/>
                          <a:ea typeface="+mn-ea"/>
                          <a:cs typeface="+mn-cs"/>
                        </a:rPr>
                        <a:t>1000 </a:t>
                      </a:r>
                      <a:r>
                        <a:rPr lang="en-US" sz="1200" dirty="0" smtClean="0">
                          <a:solidFill>
                            <a:prstClr val="black"/>
                          </a:solidFill>
                          <a:sym typeface="Symbol"/>
                        </a:rPr>
                        <a:t></a:t>
                      </a:r>
                      <a:r>
                        <a:rPr lang="en-US" sz="1200" dirty="0" smtClean="0">
                          <a:solidFill>
                            <a:prstClr val="black"/>
                          </a:solidFill>
                        </a:rPr>
                        <a:t>m –</a:t>
                      </a:r>
                      <a:r>
                        <a:rPr lang="en-US" sz="1200" baseline="0" dirty="0" smtClean="0">
                          <a:solidFill>
                            <a:prstClr val="black"/>
                          </a:solidFill>
                        </a:rPr>
                        <a:t> 10 </a:t>
                      </a:r>
                      <a:r>
                        <a:rPr lang="en-US" sz="1200" dirty="0" smtClean="0">
                          <a:solidFill>
                            <a:prstClr val="black"/>
                          </a:solidFill>
                          <a:sym typeface="Symbol"/>
                        </a:rPr>
                        <a:t></a:t>
                      </a:r>
                      <a:r>
                        <a:rPr lang="en-US" sz="1200" dirty="0" smtClean="0">
                          <a:solidFill>
                            <a:prstClr val="black"/>
                          </a:solidFill>
                        </a:rPr>
                        <a:t>m</a:t>
                      </a:r>
                      <a:endParaRPr lang="en-US" sz="1200" dirty="0">
                        <a:latin typeface="Arial" pitchFamily="34" charset="0"/>
                        <a:cs typeface="Arial" pitchFamily="34" charset="0"/>
                      </a:endParaRPr>
                    </a:p>
                  </a:txBody>
                  <a:tcPr marL="45720" marR="45720" marB="0"/>
                </a:tc>
                <a:tc>
                  <a:txBody>
                    <a:bodyPr/>
                    <a:lstStyle/>
                    <a:p>
                      <a:pPr algn="ctr"/>
                      <a:r>
                        <a:rPr lang="en-US" sz="1200" spc="-50" baseline="0" dirty="0" smtClean="0">
                          <a:solidFill>
                            <a:prstClr val="black"/>
                          </a:solidFill>
                        </a:rPr>
                        <a:t> 10 </a:t>
                      </a:r>
                      <a:r>
                        <a:rPr lang="en-US" sz="1200" spc="-50" dirty="0" smtClean="0">
                          <a:solidFill>
                            <a:prstClr val="black"/>
                          </a:solidFill>
                          <a:sym typeface="Symbol"/>
                        </a:rPr>
                        <a:t></a:t>
                      </a:r>
                      <a:r>
                        <a:rPr lang="en-US" sz="1200" spc="-50" dirty="0" smtClean="0">
                          <a:solidFill>
                            <a:prstClr val="black"/>
                          </a:solidFill>
                        </a:rPr>
                        <a:t>m – 0.1 </a:t>
                      </a:r>
                      <a:r>
                        <a:rPr lang="en-US" sz="1200" spc="-50" dirty="0" smtClean="0">
                          <a:solidFill>
                            <a:prstClr val="black"/>
                          </a:solidFill>
                          <a:sym typeface="Symbol"/>
                        </a:rPr>
                        <a:t></a:t>
                      </a:r>
                      <a:r>
                        <a:rPr lang="en-US" sz="1200" spc="-50" dirty="0" smtClean="0">
                          <a:solidFill>
                            <a:prstClr val="black"/>
                          </a:solidFill>
                        </a:rPr>
                        <a:t>m</a:t>
                      </a:r>
                      <a:endParaRPr lang="en-US" sz="1200" spc="-50" dirty="0">
                        <a:latin typeface="Arial" pitchFamily="34" charset="0"/>
                        <a:cs typeface="Arial" pitchFamily="34" charset="0"/>
                      </a:endParaRPr>
                    </a:p>
                  </a:txBody>
                  <a:tcPr marL="45720" marR="4572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 </a:t>
                      </a:r>
                      <a:r>
                        <a:rPr lang="en-US" sz="1200" spc="-30" baseline="0" dirty="0" smtClean="0">
                          <a:solidFill>
                            <a:prstClr val="black"/>
                          </a:solidFill>
                        </a:rPr>
                        <a:t>0.1</a:t>
                      </a:r>
                      <a:r>
                        <a:rPr lang="en-US" sz="1200" spc="-30" dirty="0" smtClean="0">
                          <a:solidFill>
                            <a:prstClr val="black"/>
                          </a:solidFill>
                          <a:sym typeface="Symbol"/>
                        </a:rPr>
                        <a:t></a:t>
                      </a:r>
                      <a:r>
                        <a:rPr lang="en-US" sz="1200" spc="-30" dirty="0" smtClean="0">
                          <a:solidFill>
                            <a:prstClr val="black"/>
                          </a:solidFill>
                        </a:rPr>
                        <a:t>m – 0.01 </a:t>
                      </a:r>
                      <a:r>
                        <a:rPr lang="en-US" sz="1200" spc="-30" dirty="0" smtClean="0">
                          <a:solidFill>
                            <a:prstClr val="black"/>
                          </a:solidFill>
                          <a:sym typeface="Symbol"/>
                        </a:rPr>
                        <a:t></a:t>
                      </a:r>
                      <a:r>
                        <a:rPr lang="en-US" sz="1200" spc="-30" dirty="0" smtClean="0">
                          <a:solidFill>
                            <a:prstClr val="black"/>
                          </a:solidFill>
                        </a:rPr>
                        <a:t>m</a:t>
                      </a:r>
                      <a:endParaRPr lang="en-US" sz="1200" spc="-30" dirty="0" smtClean="0">
                        <a:latin typeface="Arial" pitchFamily="34" charset="0"/>
                        <a:cs typeface="Arial" pitchFamily="34" charset="0"/>
                      </a:endParaRPr>
                    </a:p>
                  </a:txBody>
                  <a:tcPr marL="45720" marR="45720" marB="0"/>
                </a:tc>
                <a:tc>
                  <a:txBody>
                    <a:bodyPr/>
                    <a:lstStyle/>
                    <a:p>
                      <a:pPr algn="ctr"/>
                      <a:r>
                        <a:rPr lang="en-US" sz="1200" spc="-30" baseline="0" dirty="0" smtClean="0">
                          <a:solidFill>
                            <a:prstClr val="black"/>
                          </a:solidFill>
                        </a:rPr>
                        <a:t>0.01</a:t>
                      </a:r>
                      <a:r>
                        <a:rPr lang="en-US" sz="1200" spc="-30" dirty="0" smtClean="0">
                          <a:solidFill>
                            <a:prstClr val="black"/>
                          </a:solidFill>
                          <a:sym typeface="Symbol"/>
                        </a:rPr>
                        <a:t></a:t>
                      </a:r>
                      <a:r>
                        <a:rPr lang="en-US" sz="1200" spc="-30" dirty="0" smtClean="0">
                          <a:solidFill>
                            <a:prstClr val="black"/>
                          </a:solidFill>
                        </a:rPr>
                        <a:t>m – 1 </a:t>
                      </a:r>
                      <a:r>
                        <a:rPr lang="en-US" sz="1200" spc="-30" dirty="0" smtClean="0">
                          <a:solidFill>
                            <a:prstClr val="black"/>
                          </a:solidFill>
                          <a:sym typeface="Symbol"/>
                        </a:rPr>
                        <a:t>n</a:t>
                      </a:r>
                      <a:r>
                        <a:rPr lang="en-US" sz="1200" spc="-30" dirty="0" smtClean="0">
                          <a:solidFill>
                            <a:prstClr val="black"/>
                          </a:solidFill>
                        </a:rPr>
                        <a:t>m</a:t>
                      </a:r>
                      <a:endParaRPr lang="en-US" sz="1200" dirty="0">
                        <a:latin typeface="Arial" pitchFamily="34" charset="0"/>
                        <a:cs typeface="Arial" pitchFamily="34" charset="0"/>
                      </a:endParaRPr>
                    </a:p>
                  </a:txBody>
                  <a:tcPr marL="45720" marR="4572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pc="-30" baseline="0" dirty="0" smtClean="0">
                          <a:solidFill>
                            <a:prstClr val="black"/>
                          </a:solidFill>
                        </a:rPr>
                        <a:t>1 n</a:t>
                      </a:r>
                      <a:r>
                        <a:rPr lang="en-US" sz="1200" spc="-30" dirty="0" smtClean="0">
                          <a:solidFill>
                            <a:prstClr val="black"/>
                          </a:solidFill>
                        </a:rPr>
                        <a:t>m – 0.1 </a:t>
                      </a:r>
                      <a:r>
                        <a:rPr lang="en-US" sz="1200" spc="-30" dirty="0" smtClean="0">
                          <a:solidFill>
                            <a:prstClr val="black"/>
                          </a:solidFill>
                          <a:sym typeface="Symbol"/>
                        </a:rPr>
                        <a:t>n</a:t>
                      </a:r>
                      <a:r>
                        <a:rPr lang="en-US" sz="1200" spc="-30" dirty="0" smtClean="0">
                          <a:solidFill>
                            <a:prstClr val="black"/>
                          </a:solidFill>
                        </a:rPr>
                        <a:t>m</a:t>
                      </a:r>
                      <a:endParaRPr lang="en-US" sz="1200" dirty="0" smtClean="0">
                        <a:latin typeface="Arial" pitchFamily="34" charset="0"/>
                        <a:cs typeface="Arial" pitchFamily="34" charset="0"/>
                      </a:endParaRPr>
                    </a:p>
                  </a:txBody>
                  <a:tcPr marL="45720" marR="45720" marB="0"/>
                </a:tc>
              </a:tr>
              <a:tr h="373380">
                <a:tc>
                  <a:txBody>
                    <a:bodyPr/>
                    <a:lstStyle/>
                    <a:p>
                      <a:pPr algn="ctr"/>
                      <a:r>
                        <a:rPr lang="en-US" sz="1200" dirty="0" smtClean="0">
                          <a:latin typeface="Arial" pitchFamily="34" charset="0"/>
                          <a:cs typeface="Arial" pitchFamily="34" charset="0"/>
                        </a:rPr>
                        <a:t>Sand,</a:t>
                      </a:r>
                      <a:r>
                        <a:rPr lang="en-US" sz="1200" baseline="0" dirty="0" smtClean="0">
                          <a:latin typeface="Arial" pitchFamily="34" charset="0"/>
                          <a:cs typeface="Arial" pitchFamily="34" charset="0"/>
                        </a:rPr>
                        <a:t> pollen, yeast, fibers, bug parts </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Red blood cells, large bacteria, small particles, asbestos</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Small bacteria, large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viruses,</a:t>
                      </a:r>
                      <a:r>
                        <a:rPr lang="en-US" sz="1200" baseline="0" dirty="0" smtClean="0">
                          <a:latin typeface="Arial" pitchFamily="34" charset="0"/>
                          <a:cs typeface="Arial" pitchFamily="34" charset="0"/>
                        </a:rPr>
                        <a:t> large molecules</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Small viruses &amp; molecules,</a:t>
                      </a:r>
                      <a:r>
                        <a:rPr lang="en-US" sz="1200" baseline="0" dirty="0" smtClean="0">
                          <a:latin typeface="Arial" pitchFamily="34" charset="0"/>
                          <a:cs typeface="Arial" pitchFamily="34" charset="0"/>
                        </a:rPr>
                        <a:t> large ions, heavy metal ions, dyes</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Ions with +1</a:t>
                      </a:r>
                      <a:r>
                        <a:rPr lang="en-US" sz="1200" baseline="0" dirty="0" smtClean="0">
                          <a:latin typeface="Arial" pitchFamily="34" charset="0"/>
                          <a:cs typeface="Arial" pitchFamily="34" charset="0"/>
                        </a:rPr>
                        <a:t> or -1 charge.  Allows just water to pass.</a:t>
                      </a:r>
                      <a:endParaRPr lang="en-US" sz="1200" dirty="0">
                        <a:latin typeface="Arial" pitchFamily="34" charset="0"/>
                        <a:cs typeface="Arial" pitchFamily="34" charset="0"/>
                      </a:endParaRPr>
                    </a:p>
                  </a:txBody>
                  <a:tcPr marL="45720" marR="45720"/>
                </a:tc>
              </a:tr>
              <a:tr h="370840">
                <a:tc>
                  <a:txBody>
                    <a:bodyPr/>
                    <a:lstStyle/>
                    <a:p>
                      <a:pPr algn="ctr"/>
                      <a:r>
                        <a:rPr lang="en-US" sz="1200" dirty="0" smtClean="0">
                          <a:latin typeface="Arial" pitchFamily="34" charset="0"/>
                          <a:cs typeface="Arial" pitchFamily="34" charset="0"/>
                        </a:rPr>
                        <a:t>Paper, cloth,</a:t>
                      </a:r>
                      <a:r>
                        <a:rPr lang="en-US" sz="1200" baseline="0" dirty="0" smtClean="0">
                          <a:latin typeface="Arial" pitchFamily="34" charset="0"/>
                          <a:cs typeface="Arial" pitchFamily="34" charset="0"/>
                        </a:rPr>
                        <a:t> sponges, diatoms </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Tightly packed fibers</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Membrane</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Membrane</a:t>
                      </a:r>
                      <a:endParaRPr lang="en-US" sz="1200" dirty="0">
                        <a:latin typeface="Arial" pitchFamily="34" charset="0"/>
                        <a:cs typeface="Arial" pitchFamily="34" charset="0"/>
                      </a:endParaRPr>
                    </a:p>
                  </a:txBody>
                  <a:tcPr marL="45720" marR="45720"/>
                </a:tc>
                <a:tc>
                  <a:txBody>
                    <a:bodyPr/>
                    <a:lstStyle/>
                    <a:p>
                      <a:pPr algn="ctr"/>
                      <a:r>
                        <a:rPr lang="en-US" sz="1200" dirty="0" smtClean="0">
                          <a:latin typeface="Arial" pitchFamily="34" charset="0"/>
                          <a:cs typeface="Arial" pitchFamily="34" charset="0"/>
                        </a:rPr>
                        <a:t>Membrane made of protein-like</a:t>
                      </a:r>
                      <a:r>
                        <a:rPr lang="en-US" sz="1200" baseline="0" dirty="0" smtClean="0">
                          <a:latin typeface="Arial" pitchFamily="34" charset="0"/>
                          <a:cs typeface="Arial" pitchFamily="34" charset="0"/>
                        </a:rPr>
                        <a:t> material</a:t>
                      </a:r>
                      <a:endParaRPr lang="en-US" sz="1200" dirty="0">
                        <a:latin typeface="Arial" pitchFamily="34" charset="0"/>
                        <a:cs typeface="Arial" pitchFamily="34" charset="0"/>
                      </a:endParaRPr>
                    </a:p>
                  </a:txBody>
                  <a:tcPr marL="45720" marR="45720"/>
                </a:tc>
              </a:tr>
            </a:tbl>
          </a:graphicData>
        </a:graphic>
      </p:graphicFrame>
      <p:pic>
        <p:nvPicPr>
          <p:cNvPr id="92" name="Picture 2" descr="E:\ChemistryLand\CHM107LLhybrid\4. Water purify conserve\Purification\ROmembraneBlur.jpg"/>
          <p:cNvPicPr>
            <a:picLocks noChangeAspect="1" noChangeArrowheads="1"/>
          </p:cNvPicPr>
          <p:nvPr/>
        </p:nvPicPr>
        <p:blipFill>
          <a:blip r:embed="rId7" cstate="print"/>
          <a:srcRect/>
          <a:stretch>
            <a:fillRect/>
          </a:stretch>
        </p:blipFill>
        <p:spPr bwMode="auto">
          <a:xfrm>
            <a:off x="3134631" y="6794500"/>
            <a:ext cx="3723370" cy="2349500"/>
          </a:xfrm>
          <a:prstGeom prst="rect">
            <a:avLst/>
          </a:prstGeom>
          <a:noFill/>
        </p:spPr>
      </p:pic>
      <p:sp>
        <p:nvSpPr>
          <p:cNvPr id="93" name="TextBox 92"/>
          <p:cNvSpPr txBox="1"/>
          <p:nvPr/>
        </p:nvSpPr>
        <p:spPr>
          <a:xfrm>
            <a:off x="4628111" y="7538789"/>
            <a:ext cx="1226127"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Reverse Osmosis</a:t>
            </a:r>
          </a:p>
        </p:txBody>
      </p:sp>
      <p:pic>
        <p:nvPicPr>
          <p:cNvPr id="96" name="Picture 5" descr="E:\ChemistryLand\CHM107LLhybrid\4. Water purify conserve\Purification\Flocculation.jpg"/>
          <p:cNvPicPr>
            <a:picLocks noChangeAspect="1" noChangeArrowheads="1"/>
          </p:cNvPicPr>
          <p:nvPr/>
        </p:nvPicPr>
        <p:blipFill>
          <a:blip r:embed="rId3" cstate="print">
            <a:clrChange>
              <a:clrFrom>
                <a:srgbClr val="FDFCF9"/>
              </a:clrFrom>
              <a:clrTo>
                <a:srgbClr val="FDFCF9">
                  <a:alpha val="0"/>
                </a:srgbClr>
              </a:clrTo>
            </a:clrChange>
          </a:blip>
          <a:srcRect l="3310" t="20268" r="72565" b="11381"/>
          <a:stretch>
            <a:fillRect/>
          </a:stretch>
        </p:blipFill>
        <p:spPr bwMode="auto">
          <a:xfrm>
            <a:off x="3058423" y="2469574"/>
            <a:ext cx="608469" cy="1244599"/>
          </a:xfrm>
          <a:prstGeom prst="rect">
            <a:avLst/>
          </a:prstGeom>
          <a:noFill/>
        </p:spPr>
      </p:pic>
      <p:sp>
        <p:nvSpPr>
          <p:cNvPr id="97" name="TextBox 96"/>
          <p:cNvSpPr txBox="1"/>
          <p:nvPr/>
        </p:nvSpPr>
        <p:spPr>
          <a:xfrm>
            <a:off x="4140200" y="2578378"/>
            <a:ext cx="2717799" cy="1210781"/>
          </a:xfrm>
          <a:prstGeom prst="rect">
            <a:avLst/>
          </a:prstGeom>
          <a:noFill/>
        </p:spPr>
        <p:txBody>
          <a:bodyPr wrap="square" lIns="0" tIns="0" rIns="0" bIns="0" rtlCol="0">
            <a:spAutoFit/>
          </a:bodyPr>
          <a:lstStyle/>
          <a:p>
            <a:pPr>
              <a:lnSpc>
                <a:spcPct val="80000"/>
              </a:lnSpc>
            </a:pPr>
            <a:r>
              <a:rPr lang="en-US" sz="1400" b="1" dirty="0">
                <a:solidFill>
                  <a:prstClr val="black"/>
                </a:solidFill>
              </a:rPr>
              <a:t>Flocculation &amp; sedimentation:</a:t>
            </a:r>
            <a:r>
              <a:rPr lang="en-US" sz="1400" dirty="0">
                <a:solidFill>
                  <a:prstClr val="black"/>
                </a:solidFill>
              </a:rPr>
              <a:t>   Water with a lot of suspended particles is usually treated  so that most of those particles will form clumps (</a:t>
            </a:r>
            <a:r>
              <a:rPr lang="en-US" sz="1400" dirty="0" err="1">
                <a:solidFill>
                  <a:prstClr val="black"/>
                </a:solidFill>
              </a:rPr>
              <a:t>flocs</a:t>
            </a:r>
            <a:r>
              <a:rPr lang="en-US" sz="1400" dirty="0">
                <a:solidFill>
                  <a:prstClr val="black"/>
                </a:solidFill>
              </a:rPr>
              <a:t>) which will then settle out by gravity (sedimentation). Then the water is filtered. </a:t>
            </a:r>
            <a:endParaRPr lang="en-US" sz="1400" dirty="0">
              <a:solidFill>
                <a:prstClr val="black"/>
              </a:solidFill>
            </a:endParaRPr>
          </a:p>
        </p:txBody>
      </p:sp>
      <p:pic>
        <p:nvPicPr>
          <p:cNvPr id="99" name="Picture 4" descr="E:\ChemistryLand\CHM107LLhybrid\4. Water purify conserve\Purification\activatedCharcoal.jpg"/>
          <p:cNvPicPr>
            <a:picLocks noChangeAspect="1" noChangeArrowheads="1"/>
          </p:cNvPicPr>
          <p:nvPr/>
        </p:nvPicPr>
        <p:blipFill>
          <a:blip r:embed="rId8" cstate="print"/>
          <a:srcRect/>
          <a:stretch>
            <a:fillRect/>
          </a:stretch>
        </p:blipFill>
        <p:spPr bwMode="auto">
          <a:xfrm>
            <a:off x="0" y="6365047"/>
            <a:ext cx="2095500" cy="1758881"/>
          </a:xfrm>
          <a:prstGeom prst="rect">
            <a:avLst/>
          </a:prstGeom>
          <a:noFill/>
        </p:spPr>
      </p:pic>
      <p:sp>
        <p:nvSpPr>
          <p:cNvPr id="100" name="TextBox 99"/>
          <p:cNvSpPr txBox="1"/>
          <p:nvPr/>
        </p:nvSpPr>
        <p:spPr>
          <a:xfrm>
            <a:off x="63500" y="7980605"/>
            <a:ext cx="3213100" cy="1163395"/>
          </a:xfrm>
          <a:prstGeom prst="rect">
            <a:avLst/>
          </a:prstGeom>
          <a:solidFill>
            <a:schemeClr val="bg1"/>
          </a:solidFill>
        </p:spPr>
        <p:txBody>
          <a:bodyPr wrap="square" lIns="0" tIns="0" rIns="0" bIns="0" rtlCol="0">
            <a:spAutoFit/>
          </a:bodyPr>
          <a:lstStyle/>
          <a:p>
            <a:pPr>
              <a:lnSpc>
                <a:spcPct val="90000"/>
              </a:lnSpc>
            </a:pPr>
            <a:r>
              <a:rPr lang="en-US" sz="1400" b="1" dirty="0">
                <a:solidFill>
                  <a:srgbClr val="FF0000"/>
                </a:solidFill>
              </a:rPr>
              <a:t>Ad</a:t>
            </a:r>
            <a:r>
              <a:rPr lang="en-US" sz="1400" b="1" dirty="0">
                <a:solidFill>
                  <a:prstClr val="black"/>
                </a:solidFill>
              </a:rPr>
              <a:t>sorption:</a:t>
            </a:r>
            <a:r>
              <a:rPr lang="en-US" sz="1400" dirty="0">
                <a:solidFill>
                  <a:prstClr val="black"/>
                </a:solidFill>
              </a:rPr>
              <a:t>   This is where contaminants </a:t>
            </a:r>
            <a:r>
              <a:rPr lang="en-US" sz="1400" dirty="0">
                <a:solidFill>
                  <a:srgbClr val="FF0000"/>
                </a:solidFill>
              </a:rPr>
              <a:t>ad</a:t>
            </a:r>
            <a:r>
              <a:rPr lang="en-US" sz="1400" dirty="0">
                <a:solidFill>
                  <a:prstClr val="black"/>
                </a:solidFill>
              </a:rPr>
              <a:t>here to the surface of the filter medium.  A common example is</a:t>
            </a:r>
            <a:r>
              <a:rPr lang="en-US" sz="1400" b="1" dirty="0">
                <a:solidFill>
                  <a:prstClr val="black"/>
                </a:solidFill>
              </a:rPr>
              <a:t> activated charcoal</a:t>
            </a:r>
            <a:r>
              <a:rPr lang="en-US" sz="1400" dirty="0">
                <a:solidFill>
                  <a:prstClr val="black"/>
                </a:solidFill>
              </a:rPr>
              <a:t>.  It removes contaminants that will stick  (adhere or be adsorbed) to the </a:t>
            </a:r>
            <a:r>
              <a:rPr lang="en-US" sz="1400" dirty="0">
                <a:solidFill>
                  <a:srgbClr val="FF0000"/>
                </a:solidFill>
              </a:rPr>
              <a:t>surface</a:t>
            </a:r>
            <a:r>
              <a:rPr lang="en-US" sz="1400" dirty="0">
                <a:solidFill>
                  <a:prstClr val="black"/>
                </a:solidFill>
              </a:rPr>
              <a:t> of its many pores and crevasses.  </a:t>
            </a:r>
            <a:endParaRPr lang="en-US" sz="1400" dirty="0">
              <a:solidFill>
                <a:prstClr val="black"/>
              </a:solidFill>
            </a:endParaRPr>
          </a:p>
        </p:txBody>
      </p:sp>
      <p:sp>
        <p:nvSpPr>
          <p:cNvPr id="101" name="TextBox 100"/>
          <p:cNvSpPr txBox="1"/>
          <p:nvPr/>
        </p:nvSpPr>
        <p:spPr>
          <a:xfrm>
            <a:off x="1299660" y="7668857"/>
            <a:ext cx="1553335" cy="215444"/>
          </a:xfrm>
          <a:prstGeom prst="rect">
            <a:avLst/>
          </a:prstGeom>
          <a:solidFill>
            <a:schemeClr val="bg1"/>
          </a:solidFill>
          <a:ln>
            <a:solidFill>
              <a:schemeClr val="tx1"/>
            </a:solidFill>
          </a:ln>
        </p:spPr>
        <p:txBody>
          <a:bodyPr wrap="square" lIns="0" tIns="0" rIns="0" bIns="0" rtlCol="0">
            <a:spAutoFit/>
          </a:bodyPr>
          <a:lstStyle/>
          <a:p>
            <a:pPr algn="ctr"/>
            <a:r>
              <a:rPr lang="en-US" sz="1400" b="1" dirty="0">
                <a:solidFill>
                  <a:prstClr val="black"/>
                </a:solidFill>
              </a:rPr>
              <a:t>Activated charcoal</a:t>
            </a:r>
            <a:endParaRPr lang="en-US" sz="1400" dirty="0">
              <a:solidFill>
                <a:prstClr val="black"/>
              </a:solidFill>
            </a:endParaRPr>
          </a:p>
        </p:txBody>
      </p:sp>
      <p:sp>
        <p:nvSpPr>
          <p:cNvPr id="94" name="TextBox 93"/>
          <p:cNvSpPr txBox="1"/>
          <p:nvPr/>
        </p:nvSpPr>
        <p:spPr>
          <a:xfrm>
            <a:off x="1727200" y="6337695"/>
            <a:ext cx="5130800" cy="387798"/>
          </a:xfrm>
          <a:prstGeom prst="rect">
            <a:avLst/>
          </a:prstGeom>
          <a:noFill/>
        </p:spPr>
        <p:txBody>
          <a:bodyPr wrap="square" lIns="0" tIns="0" rIns="0" bIns="0" rtlCol="0">
            <a:spAutoFit/>
          </a:bodyPr>
          <a:lstStyle/>
          <a:p>
            <a:pPr algn="ctr">
              <a:lnSpc>
                <a:spcPct val="90000"/>
              </a:lnSpc>
            </a:pPr>
            <a:r>
              <a:rPr lang="en-US" sz="1400" dirty="0">
                <a:solidFill>
                  <a:srgbClr val="C00000"/>
                </a:solidFill>
              </a:rPr>
              <a:t>From microfiltration to reverse osmosis, these require pressure to force water through the very small pores. </a:t>
            </a:r>
            <a:endParaRPr lang="en-US" sz="1400" dirty="0">
              <a:solidFill>
                <a:srgbClr val="C00000"/>
              </a:solidFill>
            </a:endParaRPr>
          </a:p>
        </p:txBody>
      </p:sp>
      <p:sp>
        <p:nvSpPr>
          <p:cNvPr id="102" name="TextBox 101"/>
          <p:cNvSpPr txBox="1"/>
          <p:nvPr/>
        </p:nvSpPr>
        <p:spPr>
          <a:xfrm>
            <a:off x="2184400" y="6756795"/>
            <a:ext cx="2895601" cy="775597"/>
          </a:xfrm>
          <a:prstGeom prst="rect">
            <a:avLst/>
          </a:prstGeom>
          <a:noFill/>
        </p:spPr>
        <p:txBody>
          <a:bodyPr wrap="square" lIns="0" tIns="0" rIns="0" bIns="0" rtlCol="0">
            <a:spAutoFit/>
          </a:bodyPr>
          <a:lstStyle/>
          <a:p>
            <a:pPr>
              <a:lnSpc>
                <a:spcPct val="90000"/>
              </a:lnSpc>
            </a:pPr>
            <a:r>
              <a:rPr lang="en-US" sz="1400" dirty="0">
                <a:solidFill>
                  <a:srgbClr val="C00000"/>
                </a:solidFill>
              </a:rPr>
              <a:t>Because these can remove dangerous microbes, they are also referred to  </a:t>
            </a:r>
          </a:p>
          <a:p>
            <a:pPr>
              <a:lnSpc>
                <a:spcPct val="90000"/>
              </a:lnSpc>
            </a:pPr>
            <a:r>
              <a:rPr lang="en-US" sz="1400" dirty="0">
                <a:solidFill>
                  <a:srgbClr val="C00000"/>
                </a:solidFill>
              </a:rPr>
              <a:t>as non-chemical or cold (no heat) sterilization.</a:t>
            </a:r>
            <a:endParaRPr lang="en-US" sz="1400" dirty="0">
              <a:solidFill>
                <a:srgbClr val="C00000"/>
              </a:solidFill>
            </a:endParaRPr>
          </a:p>
        </p:txBody>
      </p:sp>
      <p:sp>
        <p:nvSpPr>
          <p:cNvPr id="24" name="TextBox 23"/>
          <p:cNvSpPr txBox="1"/>
          <p:nvPr/>
        </p:nvSpPr>
        <p:spPr>
          <a:xfrm>
            <a:off x="5261060" y="2284037"/>
            <a:ext cx="1139649" cy="215444"/>
          </a:xfrm>
          <a:prstGeom prst="rect">
            <a:avLst/>
          </a:prstGeom>
          <a:solidFill>
            <a:schemeClr val="bg1"/>
          </a:solidFill>
          <a:ln>
            <a:solidFill>
              <a:schemeClr val="tx1"/>
            </a:solidFill>
          </a:ln>
        </p:spPr>
        <p:txBody>
          <a:bodyPr wrap="square" lIns="0" tIns="0" rIns="0" bIns="0" rtlCol="0">
            <a:spAutoFit/>
          </a:bodyPr>
          <a:lstStyle/>
          <a:p>
            <a:pPr algn="ctr"/>
            <a:r>
              <a:rPr lang="en-US" sz="1400" b="1" dirty="0">
                <a:solidFill>
                  <a:prstClr val="black"/>
                </a:solidFill>
              </a:rPr>
              <a:t>Paper filter</a:t>
            </a:r>
            <a:endParaRPr lang="en-US" sz="1400" dirty="0">
              <a:solidFill>
                <a:prstClr val="black"/>
              </a:solidFill>
            </a:endParaRPr>
          </a:p>
        </p:txBody>
      </p:sp>
      <p:pic>
        <p:nvPicPr>
          <p:cNvPr id="104" name="Picture 5" descr="http://www.chemistryland.com/CHM107Lab/Lab1/FoodColoringResultsCU500.jpg"/>
          <p:cNvPicPr>
            <a:picLocks noChangeAspect="1" noChangeArrowheads="1"/>
          </p:cNvPicPr>
          <p:nvPr/>
        </p:nvPicPr>
        <p:blipFill>
          <a:blip r:embed="rId9" cstate="print"/>
          <a:srcRect/>
          <a:stretch>
            <a:fillRect/>
          </a:stretch>
        </p:blipFill>
        <p:spPr bwMode="auto">
          <a:xfrm>
            <a:off x="0" y="0"/>
            <a:ext cx="1143000" cy="902970"/>
          </a:xfrm>
          <a:prstGeom prst="rect">
            <a:avLst/>
          </a:prstGeom>
          <a:noFill/>
          <a:effectLst>
            <a:softEdge rad="63500"/>
          </a:effectLst>
        </p:spPr>
      </p:pic>
      <p:sp>
        <p:nvSpPr>
          <p:cNvPr id="98" name="Rectangle 97"/>
          <p:cNvSpPr/>
          <p:nvPr/>
        </p:nvSpPr>
        <p:spPr>
          <a:xfrm>
            <a:off x="1231794" y="12700"/>
            <a:ext cx="5128545" cy="954107"/>
          </a:xfrm>
          <a:prstGeom prst="rect">
            <a:avLst/>
          </a:prstGeom>
          <a:noFill/>
        </p:spPr>
        <p:txBody>
          <a:bodyPr wrap="square" lIns="91440" tIns="45720" rIns="91440" bIns="45720">
            <a:spAutoFit/>
          </a:bodyPr>
          <a:lstStyle/>
          <a:p>
            <a:pPr>
              <a:lnSpc>
                <a:spcPct val="70000"/>
              </a:lnSpc>
            </a:pPr>
            <a:r>
              <a:rPr lang="en-US" sz="4000" b="1"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rPr>
              <a:t>Lab 4: H</a:t>
            </a:r>
            <a:r>
              <a:rPr lang="en-US" sz="4000" b="1" baseline="-25000"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rPr>
              <a:t>2</a:t>
            </a:r>
            <a:r>
              <a:rPr lang="en-US" sz="4000" b="1"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rPr>
              <a:t>O Purification &amp; Conservation</a:t>
            </a:r>
            <a:endParaRPr lang="en-US" sz="4000" b="1" dirty="0">
              <a:ln w="17780" cmpd="sng">
                <a:solidFill>
                  <a:srgbClr val="4F81BD">
                    <a:tint val="3000"/>
                  </a:srgbClr>
                </a:solidFill>
                <a:prstDash val="solid"/>
                <a:miter lim="800000"/>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91440" y="144369"/>
            <a:ext cx="658368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91440" y="139162"/>
            <a:ext cx="6675120" cy="307777"/>
          </a:xfrm>
          <a:prstGeom prst="rect">
            <a:avLst/>
          </a:prstGeom>
          <a:noFill/>
        </p:spPr>
        <p:txBody>
          <a:bodyPr wrap="square" lIns="0" tIns="0" rIns="0" bIns="0" rtlCol="0">
            <a:spAutoFit/>
          </a:bodyPr>
          <a:lstStyle/>
          <a:p>
            <a:pPr algn="ctr"/>
            <a:r>
              <a:rPr lang="en-US" sz="1500" b="1" spc="-40" dirty="0">
                <a:solidFill>
                  <a:prstClr val="black"/>
                </a:solidFill>
                <a:latin typeface="Trajan Pro" pitchFamily="18" charset="0"/>
              </a:rPr>
              <a:t>Lab 4: H</a:t>
            </a:r>
            <a:r>
              <a:rPr lang="en-US" sz="1500" b="1" spc="-40" baseline="-25000" dirty="0">
                <a:solidFill>
                  <a:prstClr val="black"/>
                </a:solidFill>
                <a:latin typeface="Trajan Pro" pitchFamily="18" charset="0"/>
              </a:rPr>
              <a:t>2</a:t>
            </a:r>
            <a:r>
              <a:rPr lang="en-US" sz="1500" b="1" spc="-40" dirty="0">
                <a:solidFill>
                  <a:prstClr val="black"/>
                </a:solidFill>
                <a:latin typeface="Trajan Pro" pitchFamily="18" charset="0"/>
              </a:rPr>
              <a:t>O Purification &amp; Conservation:</a:t>
            </a:r>
            <a:r>
              <a:rPr lang="en-US" sz="2000" b="1" spc="-40" dirty="0">
                <a:solidFill>
                  <a:prstClr val="black"/>
                </a:solidFill>
                <a:latin typeface="Trajan Pro" pitchFamily="18" charset="0"/>
              </a:rPr>
              <a:t> </a:t>
            </a:r>
            <a:r>
              <a:rPr lang="en-US" sz="1200" dirty="0">
                <a:solidFill>
                  <a:prstClr val="black"/>
                </a:solidFill>
                <a:latin typeface="Arial" pitchFamily="34" charset="0"/>
                <a:cs typeface="Arial" pitchFamily="34" charset="0"/>
              </a:rPr>
              <a:t>Ion Exchange &amp; Replacement</a:t>
            </a:r>
            <a:endParaRPr lang="en-US" sz="1100" dirty="0">
              <a:solidFill>
                <a:prstClr val="black"/>
              </a:solidFill>
              <a:latin typeface="Arial" pitchFamily="34" charset="0"/>
              <a:cs typeface="Arial" pitchFamily="34" charset="0"/>
            </a:endParaRPr>
          </a:p>
        </p:txBody>
      </p:sp>
      <p:sp>
        <p:nvSpPr>
          <p:cNvPr id="25" name="TextBox 24"/>
          <p:cNvSpPr txBox="1"/>
          <p:nvPr/>
        </p:nvSpPr>
        <p:spPr>
          <a:xfrm>
            <a:off x="152400" y="547419"/>
            <a:ext cx="6705601" cy="664797"/>
          </a:xfrm>
          <a:prstGeom prst="rect">
            <a:avLst/>
          </a:prstGeom>
          <a:noFill/>
        </p:spPr>
        <p:txBody>
          <a:bodyPr wrap="square" lIns="0" tIns="0" rIns="0" bIns="0" rtlCol="0">
            <a:spAutoFit/>
          </a:bodyPr>
          <a:lstStyle/>
          <a:p>
            <a:pPr>
              <a:lnSpc>
                <a:spcPct val="90000"/>
              </a:lnSpc>
            </a:pPr>
            <a:r>
              <a:rPr lang="en-US" sz="1200" b="1" dirty="0">
                <a:solidFill>
                  <a:prstClr val="black"/>
                </a:solidFill>
              </a:rPr>
              <a:t>Ion Exchange:</a:t>
            </a:r>
            <a:r>
              <a:rPr lang="en-US" sz="1200" dirty="0">
                <a:solidFill>
                  <a:prstClr val="black"/>
                </a:solidFill>
              </a:rPr>
              <a:t>   Sometimes instead of trapping dissolved </a:t>
            </a:r>
            <a:r>
              <a:rPr lang="en-US" sz="1200" b="1" dirty="0">
                <a:solidFill>
                  <a:prstClr val="black"/>
                </a:solidFill>
              </a:rPr>
              <a:t>toxic</a:t>
            </a:r>
            <a:r>
              <a:rPr lang="en-US" sz="1200" dirty="0">
                <a:solidFill>
                  <a:prstClr val="black"/>
                </a:solidFill>
              </a:rPr>
              <a:t> (or </a:t>
            </a:r>
            <a:r>
              <a:rPr lang="en-US" sz="1200" b="1" dirty="0">
                <a:solidFill>
                  <a:prstClr val="black"/>
                </a:solidFill>
              </a:rPr>
              <a:t>unwanted</a:t>
            </a:r>
            <a:r>
              <a:rPr lang="en-US" sz="1200" dirty="0">
                <a:solidFill>
                  <a:prstClr val="black"/>
                </a:solidFill>
              </a:rPr>
              <a:t>) metal ions, it’s easier to swap them with a safer ion.  In other words, you do an ion exchange.   That is accomplished by having some material that is coated (or populated) with safer ions, and  when the undesired ions come by, they take the place of the preferred ions.</a:t>
            </a:r>
            <a:endParaRPr lang="en-US" sz="1200" dirty="0">
              <a:solidFill>
                <a:prstClr val="black"/>
              </a:solidFill>
            </a:endParaRPr>
          </a:p>
        </p:txBody>
      </p:sp>
      <p:sp>
        <p:nvSpPr>
          <p:cNvPr id="88" name="TextBox 87"/>
          <p:cNvSpPr txBox="1"/>
          <p:nvPr/>
        </p:nvSpPr>
        <p:spPr>
          <a:xfrm>
            <a:off x="145473" y="3607542"/>
            <a:ext cx="6567055" cy="830997"/>
          </a:xfrm>
          <a:prstGeom prst="rect">
            <a:avLst/>
          </a:prstGeom>
          <a:noFill/>
        </p:spPr>
        <p:txBody>
          <a:bodyPr wrap="square" lIns="0" tIns="0" rIns="0" bIns="0" rtlCol="0">
            <a:spAutoFit/>
          </a:bodyPr>
          <a:lstStyle/>
          <a:p>
            <a:pPr>
              <a:lnSpc>
                <a:spcPct val="90000"/>
              </a:lnSpc>
            </a:pPr>
            <a:r>
              <a:rPr lang="en-US" sz="1200" dirty="0">
                <a:solidFill>
                  <a:prstClr val="black"/>
                </a:solidFill>
              </a:rPr>
              <a:t>In the blue cartridge on the right are two kinds of plastic beads.  One of the beads has H</a:t>
            </a:r>
            <a:r>
              <a:rPr lang="en-US" sz="1200" baseline="30000" dirty="0">
                <a:solidFill>
                  <a:prstClr val="black"/>
                </a:solidFill>
              </a:rPr>
              <a:t>+</a:t>
            </a:r>
            <a:r>
              <a:rPr lang="en-US" sz="1200" dirty="0">
                <a:solidFill>
                  <a:prstClr val="black"/>
                </a:solidFill>
              </a:rPr>
              <a:t> ions attached to molecules that make the beads.  Those beads will trap positive metal ions (such as Na</a:t>
            </a:r>
            <a:r>
              <a:rPr lang="en-US" sz="1200" baseline="30000" dirty="0">
                <a:solidFill>
                  <a:prstClr val="black"/>
                </a:solidFill>
              </a:rPr>
              <a:t>+</a:t>
            </a:r>
            <a:r>
              <a:rPr lang="en-US" sz="1200" dirty="0">
                <a:solidFill>
                  <a:prstClr val="black"/>
                </a:solidFill>
              </a:rPr>
              <a:t> and Ca</a:t>
            </a:r>
            <a:r>
              <a:rPr lang="en-US" sz="1200" baseline="30000" dirty="0">
                <a:solidFill>
                  <a:prstClr val="black"/>
                </a:solidFill>
              </a:rPr>
              <a:t>2+</a:t>
            </a:r>
            <a:r>
              <a:rPr lang="en-US" sz="1200" dirty="0">
                <a:solidFill>
                  <a:prstClr val="black"/>
                </a:solidFill>
              </a:rPr>
              <a:t>) and replace them with H</a:t>
            </a:r>
            <a:r>
              <a:rPr lang="en-US" sz="1200" baseline="30000" dirty="0">
                <a:solidFill>
                  <a:prstClr val="black"/>
                </a:solidFill>
              </a:rPr>
              <a:t>+</a:t>
            </a:r>
            <a:r>
              <a:rPr lang="en-US" sz="1200" dirty="0">
                <a:solidFill>
                  <a:prstClr val="black"/>
                </a:solidFill>
              </a:rPr>
              <a:t> ions.   The other beads have OH</a:t>
            </a:r>
            <a:r>
              <a:rPr lang="en-US" sz="1200" baseline="30000" dirty="0">
                <a:solidFill>
                  <a:prstClr val="black"/>
                </a:solidFill>
              </a:rPr>
              <a:t>-</a:t>
            </a:r>
            <a:r>
              <a:rPr lang="en-US" sz="1200" dirty="0">
                <a:solidFill>
                  <a:prstClr val="black"/>
                </a:solidFill>
              </a:rPr>
              <a:t> ions bound to the molecules it is made of.  Negative ions like </a:t>
            </a:r>
            <a:r>
              <a:rPr lang="en-US" sz="1200" dirty="0" err="1">
                <a:solidFill>
                  <a:prstClr val="black"/>
                </a:solidFill>
              </a:rPr>
              <a:t>Cl</a:t>
            </a:r>
            <a:r>
              <a:rPr lang="en-US" sz="1200" baseline="30000" dirty="0">
                <a:solidFill>
                  <a:prstClr val="black"/>
                </a:solidFill>
              </a:rPr>
              <a:t>-</a:t>
            </a:r>
            <a:r>
              <a:rPr lang="en-US" sz="1200" dirty="0">
                <a:solidFill>
                  <a:prstClr val="black"/>
                </a:solidFill>
              </a:rPr>
              <a:t> (chloride) or CO</a:t>
            </a:r>
            <a:r>
              <a:rPr lang="en-US" sz="1200" baseline="-25000" dirty="0">
                <a:solidFill>
                  <a:prstClr val="black"/>
                </a:solidFill>
              </a:rPr>
              <a:t>3</a:t>
            </a:r>
            <a:r>
              <a:rPr lang="en-US" sz="1200" baseline="30000" dirty="0">
                <a:solidFill>
                  <a:prstClr val="black"/>
                </a:solidFill>
              </a:rPr>
              <a:t>2-</a:t>
            </a:r>
            <a:r>
              <a:rPr lang="en-US" sz="1200" dirty="0">
                <a:solidFill>
                  <a:prstClr val="black"/>
                </a:solidFill>
              </a:rPr>
              <a:t> (carbonate) will be trapped and OH- ions will be released.  The H</a:t>
            </a:r>
            <a:r>
              <a:rPr lang="en-US" sz="1200" baseline="30000" dirty="0">
                <a:solidFill>
                  <a:prstClr val="black"/>
                </a:solidFill>
              </a:rPr>
              <a:t>+</a:t>
            </a:r>
            <a:r>
              <a:rPr lang="en-US" sz="1200" dirty="0">
                <a:solidFill>
                  <a:prstClr val="black"/>
                </a:solidFill>
              </a:rPr>
              <a:t> and OH</a:t>
            </a:r>
            <a:r>
              <a:rPr lang="en-US" sz="1200" baseline="30000" dirty="0">
                <a:solidFill>
                  <a:prstClr val="black"/>
                </a:solidFill>
              </a:rPr>
              <a:t>- </a:t>
            </a:r>
            <a:r>
              <a:rPr lang="en-US" sz="1200" dirty="0">
                <a:solidFill>
                  <a:prstClr val="black"/>
                </a:solidFill>
              </a:rPr>
              <a:t>ions will combine to make pure water (H</a:t>
            </a:r>
            <a:r>
              <a:rPr lang="en-US" sz="1200" baseline="-25000" dirty="0">
                <a:solidFill>
                  <a:prstClr val="black"/>
                </a:solidFill>
              </a:rPr>
              <a:t>2</a:t>
            </a:r>
            <a:r>
              <a:rPr lang="en-US" sz="1200" dirty="0">
                <a:solidFill>
                  <a:prstClr val="black"/>
                </a:solidFill>
              </a:rPr>
              <a:t>O).</a:t>
            </a:r>
            <a:endParaRPr lang="en-US" sz="1200" dirty="0">
              <a:solidFill>
                <a:prstClr val="black"/>
              </a:solidFill>
            </a:endParaRPr>
          </a:p>
        </p:txBody>
      </p:sp>
      <p:sp>
        <p:nvSpPr>
          <p:cNvPr id="97" name="TextBox 96"/>
          <p:cNvSpPr txBox="1"/>
          <p:nvPr/>
        </p:nvSpPr>
        <p:spPr>
          <a:xfrm>
            <a:off x="2644775" y="1336841"/>
            <a:ext cx="1892300" cy="2160591"/>
          </a:xfrm>
          <a:prstGeom prst="rect">
            <a:avLst/>
          </a:prstGeom>
          <a:noFill/>
        </p:spPr>
        <p:txBody>
          <a:bodyPr wrap="square" lIns="0" tIns="0" rIns="0" bIns="0" rtlCol="0">
            <a:spAutoFit/>
          </a:bodyPr>
          <a:lstStyle/>
          <a:p>
            <a:pPr>
              <a:lnSpc>
                <a:spcPct val="90000"/>
              </a:lnSpc>
            </a:pPr>
            <a:r>
              <a:rPr lang="en-US" sz="1300" b="1" dirty="0">
                <a:solidFill>
                  <a:prstClr val="black"/>
                </a:solidFill>
              </a:rPr>
              <a:t>Spot free water:</a:t>
            </a:r>
            <a:r>
              <a:rPr lang="en-US" sz="1300" dirty="0">
                <a:solidFill>
                  <a:prstClr val="black"/>
                </a:solidFill>
              </a:rPr>
              <a:t>   We know if we wash our car with regular tap water, there will be water spots due to dissolved salts in the water.   The ion exchange filter  here traps  (+ &amp; -) ions and replaces those ions with H</a:t>
            </a:r>
            <a:r>
              <a:rPr lang="en-US" sz="1300" baseline="30000" dirty="0">
                <a:solidFill>
                  <a:prstClr val="black"/>
                </a:solidFill>
              </a:rPr>
              <a:t>+</a:t>
            </a:r>
            <a:r>
              <a:rPr lang="en-US" sz="1300" dirty="0">
                <a:solidFill>
                  <a:prstClr val="black"/>
                </a:solidFill>
              </a:rPr>
              <a:t> &amp; OH</a:t>
            </a:r>
            <a:r>
              <a:rPr lang="en-US" sz="1300" baseline="30000" dirty="0">
                <a:solidFill>
                  <a:prstClr val="black"/>
                </a:solidFill>
              </a:rPr>
              <a:t>-</a:t>
            </a:r>
            <a:r>
              <a:rPr lang="en-US" sz="1300" dirty="0">
                <a:solidFill>
                  <a:prstClr val="black"/>
                </a:solidFill>
              </a:rPr>
              <a:t> ions, which instantly combine to make water (H</a:t>
            </a:r>
            <a:r>
              <a:rPr lang="en-US" sz="1300" baseline="-25000" dirty="0">
                <a:solidFill>
                  <a:prstClr val="black"/>
                </a:solidFill>
              </a:rPr>
              <a:t>2</a:t>
            </a:r>
            <a:r>
              <a:rPr lang="en-US" sz="1300" dirty="0">
                <a:solidFill>
                  <a:prstClr val="black"/>
                </a:solidFill>
              </a:rPr>
              <a:t>O).  So no more water spots on a washed car.</a:t>
            </a:r>
            <a:endParaRPr lang="en-US" sz="1300" dirty="0">
              <a:solidFill>
                <a:prstClr val="black"/>
              </a:solidFill>
            </a:endParaRPr>
          </a:p>
        </p:txBody>
      </p:sp>
      <p:sp>
        <p:nvSpPr>
          <p:cNvPr id="100" name="TextBox 99"/>
          <p:cNvSpPr txBox="1"/>
          <p:nvPr/>
        </p:nvSpPr>
        <p:spPr>
          <a:xfrm>
            <a:off x="2645696" y="4494455"/>
            <a:ext cx="4162426" cy="2160591"/>
          </a:xfrm>
          <a:prstGeom prst="rect">
            <a:avLst/>
          </a:prstGeom>
          <a:solidFill>
            <a:schemeClr val="bg1"/>
          </a:solidFill>
        </p:spPr>
        <p:txBody>
          <a:bodyPr wrap="square" lIns="0" tIns="0" rIns="0" bIns="0" rtlCol="0">
            <a:spAutoFit/>
          </a:bodyPr>
          <a:lstStyle/>
          <a:p>
            <a:pPr algn="just">
              <a:lnSpc>
                <a:spcPct val="90000"/>
              </a:lnSpc>
            </a:pPr>
            <a:r>
              <a:rPr lang="en-US" sz="1200" b="1" dirty="0">
                <a:solidFill>
                  <a:prstClr val="black"/>
                </a:solidFill>
              </a:rPr>
              <a:t>Water softener:</a:t>
            </a:r>
            <a:r>
              <a:rPr lang="en-US" sz="1200" dirty="0">
                <a:solidFill>
                  <a:prstClr val="black"/>
                </a:solidFill>
              </a:rPr>
              <a:t>   A water softener also uses ion exchange technology.  In the left tank are beads that have sodium ions (Na+) loosely bound to the beads.  When tap water passes over the beads, metal ions such as calcium, magnesium, copper, or iron will exchange places with the sodium ions.   Now the tap water only has sodium ions.  Since sodium ions do not interfere with soap, water with only sodium ions is considered “soft” water.   Over time the beads will have released all of their sodium ions and be filled up with ions like calcium.   That’s where the tank on the right comes in.  It is filled with table salt (</a:t>
            </a:r>
            <a:r>
              <a:rPr lang="en-US" sz="1200" dirty="0" err="1">
                <a:solidFill>
                  <a:prstClr val="black"/>
                </a:solidFill>
              </a:rPr>
              <a:t>NaCl</a:t>
            </a:r>
            <a:r>
              <a:rPr lang="en-US" sz="1200" dirty="0">
                <a:solidFill>
                  <a:prstClr val="black"/>
                </a:solidFill>
              </a:rPr>
              <a:t>/sodium chloride) and water.   The high concentration of sodium ions will knock loose the calcium &amp; other ions, and the beads will once again be attached to sodium ions, so water softening can be repeated.</a:t>
            </a:r>
            <a:endParaRPr lang="en-US" sz="1200" dirty="0">
              <a:solidFill>
                <a:prstClr val="black"/>
              </a:solidFill>
            </a:endParaRPr>
          </a:p>
        </p:txBody>
      </p:sp>
      <p:sp>
        <p:nvSpPr>
          <p:cNvPr id="102" name="TextBox 101"/>
          <p:cNvSpPr txBox="1"/>
          <p:nvPr/>
        </p:nvSpPr>
        <p:spPr>
          <a:xfrm>
            <a:off x="31750" y="6785370"/>
            <a:ext cx="3857625" cy="664797"/>
          </a:xfrm>
          <a:prstGeom prst="rect">
            <a:avLst/>
          </a:prstGeom>
          <a:noFill/>
        </p:spPr>
        <p:txBody>
          <a:bodyPr wrap="square" lIns="0" tIns="0" rIns="0" bIns="0" rtlCol="0">
            <a:spAutoFit/>
          </a:bodyPr>
          <a:lstStyle/>
          <a:p>
            <a:pPr algn="just">
              <a:lnSpc>
                <a:spcPct val="90000"/>
              </a:lnSpc>
            </a:pPr>
            <a:r>
              <a:rPr lang="en-US" sz="1200" b="1" dirty="0" err="1">
                <a:solidFill>
                  <a:srgbClr val="C00000"/>
                </a:solidFill>
              </a:rPr>
              <a:t>Zeolite</a:t>
            </a:r>
            <a:r>
              <a:rPr lang="en-US" sz="1200" dirty="0">
                <a:solidFill>
                  <a:srgbClr val="C00000"/>
                </a:solidFill>
              </a:rPr>
              <a:t>:  Instead of plastic beads, water softeners (and other ion exchange equipment) may use a mineral called </a:t>
            </a:r>
            <a:r>
              <a:rPr lang="en-US" sz="1200" b="1" dirty="0" err="1">
                <a:solidFill>
                  <a:srgbClr val="C00000"/>
                </a:solidFill>
              </a:rPr>
              <a:t>zeolite</a:t>
            </a:r>
            <a:r>
              <a:rPr lang="en-US" sz="1200" dirty="0">
                <a:solidFill>
                  <a:srgbClr val="C00000"/>
                </a:solidFill>
              </a:rPr>
              <a:t>.  Its silicon, aluminum, and oxygen atoms are arranged so that there are pores (holes) in their crystals.   These holes loosely</a:t>
            </a:r>
            <a:endParaRPr lang="en-US" sz="1200" dirty="0">
              <a:solidFill>
                <a:srgbClr val="C00000"/>
              </a:solidFill>
            </a:endParaRPr>
          </a:p>
        </p:txBody>
      </p:sp>
      <p:pic>
        <p:nvPicPr>
          <p:cNvPr id="98" name="Picture 97" descr="51NJ4d4d3+L.jpg"/>
          <p:cNvPicPr>
            <a:picLocks noChangeAspect="1"/>
          </p:cNvPicPr>
          <p:nvPr/>
        </p:nvPicPr>
        <p:blipFill>
          <a:blip r:embed="rId3" cstate="print"/>
          <a:stretch>
            <a:fillRect/>
          </a:stretch>
        </p:blipFill>
        <p:spPr>
          <a:xfrm>
            <a:off x="4534510" y="1224527"/>
            <a:ext cx="2263012" cy="2337823"/>
          </a:xfrm>
          <a:prstGeom prst="rect">
            <a:avLst/>
          </a:prstGeom>
        </p:spPr>
      </p:pic>
      <p:pic>
        <p:nvPicPr>
          <p:cNvPr id="104" name="Picture 103" descr="DualResinMoreIons+Tube.jpg"/>
          <p:cNvPicPr>
            <a:picLocks noChangeAspect="1"/>
          </p:cNvPicPr>
          <p:nvPr/>
        </p:nvPicPr>
        <p:blipFill>
          <a:blip r:embed="rId4" cstate="print"/>
          <a:stretch>
            <a:fillRect/>
          </a:stretch>
        </p:blipFill>
        <p:spPr>
          <a:xfrm>
            <a:off x="0" y="1273175"/>
            <a:ext cx="2587216" cy="2271312"/>
          </a:xfrm>
          <a:prstGeom prst="rect">
            <a:avLst/>
          </a:prstGeom>
        </p:spPr>
      </p:pic>
      <p:pic>
        <p:nvPicPr>
          <p:cNvPr id="122" name="Picture 121" descr="Zeolite-ZSM-5-vdW.png"/>
          <p:cNvPicPr>
            <a:picLocks noChangeAspect="1"/>
          </p:cNvPicPr>
          <p:nvPr/>
        </p:nvPicPr>
        <p:blipFill>
          <a:blip r:embed="rId5" cstate="print"/>
          <a:stretch>
            <a:fillRect/>
          </a:stretch>
        </p:blipFill>
        <p:spPr>
          <a:xfrm>
            <a:off x="0" y="7496175"/>
            <a:ext cx="2176692" cy="1647824"/>
          </a:xfrm>
          <a:prstGeom prst="rect">
            <a:avLst/>
          </a:prstGeom>
        </p:spPr>
      </p:pic>
      <p:pic>
        <p:nvPicPr>
          <p:cNvPr id="123" name="Picture 122" descr="Salt-Delivery1.jpg"/>
          <p:cNvPicPr>
            <a:picLocks noChangeAspect="1"/>
          </p:cNvPicPr>
          <p:nvPr/>
        </p:nvPicPr>
        <p:blipFill>
          <a:blip r:embed="rId6" cstate="print">
            <a:lum contrast="20000"/>
          </a:blip>
          <a:srcRect/>
          <a:stretch>
            <a:fillRect/>
          </a:stretch>
        </p:blipFill>
        <p:spPr>
          <a:xfrm>
            <a:off x="0" y="4457700"/>
            <a:ext cx="2543695" cy="2286000"/>
          </a:xfrm>
          <a:prstGeom prst="rect">
            <a:avLst/>
          </a:prstGeom>
        </p:spPr>
      </p:pic>
      <p:sp>
        <p:nvSpPr>
          <p:cNvPr id="101" name="TextBox 100"/>
          <p:cNvSpPr txBox="1"/>
          <p:nvPr/>
        </p:nvSpPr>
        <p:spPr>
          <a:xfrm>
            <a:off x="441325" y="8852356"/>
            <a:ext cx="1186120" cy="215444"/>
          </a:xfrm>
          <a:prstGeom prst="rect">
            <a:avLst/>
          </a:prstGeom>
          <a:solidFill>
            <a:schemeClr val="bg1"/>
          </a:solidFill>
          <a:ln>
            <a:solidFill>
              <a:schemeClr val="tx1"/>
            </a:solidFill>
          </a:ln>
        </p:spPr>
        <p:txBody>
          <a:bodyPr wrap="square" lIns="0" tIns="0" rIns="0" bIns="0" rtlCol="0">
            <a:spAutoFit/>
          </a:bodyPr>
          <a:lstStyle/>
          <a:p>
            <a:pPr algn="ctr"/>
            <a:r>
              <a:rPr lang="en-US" sz="1400" b="1" dirty="0" err="1">
                <a:solidFill>
                  <a:prstClr val="black"/>
                </a:solidFill>
              </a:rPr>
              <a:t>Zeolite</a:t>
            </a:r>
            <a:r>
              <a:rPr lang="en-US" sz="1400" b="1" dirty="0">
                <a:solidFill>
                  <a:prstClr val="black"/>
                </a:solidFill>
              </a:rPr>
              <a:t> crystal</a:t>
            </a:r>
            <a:endParaRPr lang="en-US" sz="1400" dirty="0">
              <a:solidFill>
                <a:prstClr val="black"/>
              </a:solidFill>
            </a:endParaRPr>
          </a:p>
        </p:txBody>
      </p:sp>
      <p:sp>
        <p:nvSpPr>
          <p:cNvPr id="93" name="TextBox 92"/>
          <p:cNvSpPr txBox="1"/>
          <p:nvPr/>
        </p:nvSpPr>
        <p:spPr>
          <a:xfrm>
            <a:off x="132312" y="4652714"/>
            <a:ext cx="1039264" cy="18598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Water Softener</a:t>
            </a:r>
          </a:p>
        </p:txBody>
      </p:sp>
      <p:sp>
        <p:nvSpPr>
          <p:cNvPr id="19" name="TextBox 18"/>
          <p:cNvSpPr txBox="1"/>
          <p:nvPr/>
        </p:nvSpPr>
        <p:spPr>
          <a:xfrm>
            <a:off x="733425" y="6491039"/>
            <a:ext cx="847726"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Brine Tank</a:t>
            </a:r>
          </a:p>
        </p:txBody>
      </p:sp>
      <p:sp>
        <p:nvSpPr>
          <p:cNvPr id="20" name="TextBox 19"/>
          <p:cNvSpPr txBox="1"/>
          <p:nvPr/>
        </p:nvSpPr>
        <p:spPr>
          <a:xfrm>
            <a:off x="114300" y="6005264"/>
            <a:ext cx="542924" cy="400046"/>
          </a:xfrm>
          <a:prstGeom prst="rect">
            <a:avLst/>
          </a:prstGeom>
          <a:solidFill>
            <a:srgbClr val="FFFFFF">
              <a:alpha val="32941"/>
            </a:srgbClr>
          </a:solidFill>
          <a:ln>
            <a:noFill/>
          </a:ln>
        </p:spPr>
        <p:txBody>
          <a:bodyPr wrap="square" lIns="0" tIns="36576" rIns="0" bIns="0" rtlCol="0">
            <a:spAutoFit/>
          </a:bodyPr>
          <a:lstStyle/>
          <a:p>
            <a:pPr algn="ctr">
              <a:lnSpc>
                <a:spcPct val="70000"/>
              </a:lnSpc>
            </a:pPr>
            <a:r>
              <a:rPr lang="en-US" sz="1100" b="1" spc="-50" dirty="0">
                <a:solidFill>
                  <a:prstClr val="black"/>
                </a:solidFill>
              </a:rPr>
              <a:t>Ion</a:t>
            </a:r>
          </a:p>
          <a:p>
            <a:pPr algn="ctr">
              <a:lnSpc>
                <a:spcPct val="70000"/>
              </a:lnSpc>
            </a:pPr>
            <a:r>
              <a:rPr lang="en-US" sz="1100" b="1" spc="-50" dirty="0">
                <a:solidFill>
                  <a:prstClr val="black"/>
                </a:solidFill>
              </a:rPr>
              <a:t>Exchange</a:t>
            </a:r>
          </a:p>
          <a:p>
            <a:pPr algn="ctr">
              <a:lnSpc>
                <a:spcPct val="70000"/>
              </a:lnSpc>
            </a:pPr>
            <a:r>
              <a:rPr lang="en-US" sz="1100" b="1" spc="-50" dirty="0">
                <a:solidFill>
                  <a:prstClr val="black"/>
                </a:solidFill>
              </a:rPr>
              <a:t>Tank</a:t>
            </a:r>
          </a:p>
        </p:txBody>
      </p:sp>
      <p:sp>
        <p:nvSpPr>
          <p:cNvPr id="21" name="TextBox 20"/>
          <p:cNvSpPr txBox="1"/>
          <p:nvPr/>
        </p:nvSpPr>
        <p:spPr>
          <a:xfrm>
            <a:off x="2171699" y="7439632"/>
            <a:ext cx="1746251" cy="1495794"/>
          </a:xfrm>
          <a:prstGeom prst="rect">
            <a:avLst/>
          </a:prstGeom>
          <a:noFill/>
        </p:spPr>
        <p:txBody>
          <a:bodyPr wrap="square" lIns="0" tIns="0" rIns="0" bIns="0" rtlCol="0">
            <a:spAutoFit/>
          </a:bodyPr>
          <a:lstStyle/>
          <a:p>
            <a:pPr>
              <a:lnSpc>
                <a:spcPct val="90000"/>
              </a:lnSpc>
            </a:pPr>
            <a:r>
              <a:rPr lang="en-US" sz="1200" dirty="0">
                <a:solidFill>
                  <a:srgbClr val="C00000"/>
                </a:solidFill>
              </a:rPr>
              <a:t>bind to water and ions.   If soaked in salt (</a:t>
            </a:r>
            <a:r>
              <a:rPr lang="en-US" sz="1200" dirty="0" err="1">
                <a:solidFill>
                  <a:srgbClr val="C00000"/>
                </a:solidFill>
              </a:rPr>
              <a:t>NaCl</a:t>
            </a:r>
            <a:r>
              <a:rPr lang="en-US" sz="1200" dirty="0">
                <a:solidFill>
                  <a:srgbClr val="C00000"/>
                </a:solidFill>
              </a:rPr>
              <a:t>) water, they can act the same way as the beads do in water softeners.  </a:t>
            </a:r>
            <a:r>
              <a:rPr lang="en-US" sz="1200" dirty="0" err="1">
                <a:solidFill>
                  <a:srgbClr val="C00000"/>
                </a:solidFill>
              </a:rPr>
              <a:t>Zeolite</a:t>
            </a:r>
            <a:r>
              <a:rPr lang="en-US" sz="1200" dirty="0">
                <a:solidFill>
                  <a:srgbClr val="C00000"/>
                </a:solidFill>
              </a:rPr>
              <a:t> saturated with </a:t>
            </a:r>
            <a:r>
              <a:rPr lang="en-US" sz="1200" dirty="0" err="1">
                <a:solidFill>
                  <a:srgbClr val="C00000"/>
                </a:solidFill>
              </a:rPr>
              <a:t>NaCl</a:t>
            </a:r>
            <a:r>
              <a:rPr lang="en-US" sz="1200" dirty="0">
                <a:solidFill>
                  <a:srgbClr val="C00000"/>
                </a:solidFill>
              </a:rPr>
              <a:t> is added to laundry detergent so as to exchange sodium ions with calcium ions. </a:t>
            </a:r>
            <a:endParaRPr lang="en-US" sz="1200" dirty="0">
              <a:solidFill>
                <a:srgbClr val="C00000"/>
              </a:solidFill>
            </a:endParaRPr>
          </a:p>
        </p:txBody>
      </p:sp>
      <p:pic>
        <p:nvPicPr>
          <p:cNvPr id="2051" name="Picture 3" descr="E:\ChemistryLand\CHM107LLhybrid\4. Water purify conserve\Purification\BothIronCarbonateResults.jpg"/>
          <p:cNvPicPr>
            <a:picLocks noChangeAspect="1" noChangeArrowheads="1"/>
          </p:cNvPicPr>
          <p:nvPr/>
        </p:nvPicPr>
        <p:blipFill>
          <a:blip r:embed="rId7" cstate="print"/>
          <a:srcRect/>
          <a:stretch>
            <a:fillRect/>
          </a:stretch>
        </p:blipFill>
        <p:spPr bwMode="auto">
          <a:xfrm>
            <a:off x="3981450" y="7229475"/>
            <a:ext cx="1333500" cy="1914525"/>
          </a:xfrm>
          <a:prstGeom prst="rect">
            <a:avLst/>
          </a:prstGeom>
          <a:noFill/>
        </p:spPr>
      </p:pic>
      <p:sp>
        <p:nvSpPr>
          <p:cNvPr id="22" name="TextBox 21"/>
          <p:cNvSpPr txBox="1"/>
          <p:nvPr/>
        </p:nvSpPr>
        <p:spPr>
          <a:xfrm>
            <a:off x="3962401" y="6652020"/>
            <a:ext cx="2895600" cy="498598"/>
          </a:xfrm>
          <a:prstGeom prst="rect">
            <a:avLst/>
          </a:prstGeom>
          <a:noFill/>
        </p:spPr>
        <p:txBody>
          <a:bodyPr wrap="square" lIns="0" tIns="0" rIns="0" bIns="0" rtlCol="0">
            <a:spAutoFit/>
          </a:bodyPr>
          <a:lstStyle/>
          <a:p>
            <a:pPr>
              <a:lnSpc>
                <a:spcPct val="90000"/>
              </a:lnSpc>
            </a:pPr>
            <a:r>
              <a:rPr lang="en-US" sz="1200" b="1" dirty="0">
                <a:solidFill>
                  <a:srgbClr val="1B7B49"/>
                </a:solidFill>
              </a:rPr>
              <a:t>Double Replacement Reactions</a:t>
            </a:r>
            <a:r>
              <a:rPr lang="en-US" sz="1200" dirty="0">
                <a:solidFill>
                  <a:srgbClr val="1B7B49"/>
                </a:solidFill>
              </a:rPr>
              <a:t>:  These reactions can replace toxic metal ions with safer metal ions.   For example, washing soda </a:t>
            </a:r>
            <a:endParaRPr lang="en-US" sz="1200" dirty="0">
              <a:solidFill>
                <a:srgbClr val="1B7B49"/>
              </a:solidFill>
            </a:endParaRPr>
          </a:p>
        </p:txBody>
      </p:sp>
      <p:sp>
        <p:nvSpPr>
          <p:cNvPr id="23" name="TextBox 22"/>
          <p:cNvSpPr txBox="1"/>
          <p:nvPr/>
        </p:nvSpPr>
        <p:spPr>
          <a:xfrm>
            <a:off x="5410200" y="7153670"/>
            <a:ext cx="1447800" cy="1661993"/>
          </a:xfrm>
          <a:prstGeom prst="rect">
            <a:avLst/>
          </a:prstGeom>
          <a:noFill/>
        </p:spPr>
        <p:txBody>
          <a:bodyPr wrap="square" lIns="0" tIns="0" rIns="0" bIns="0" rtlCol="0">
            <a:spAutoFit/>
          </a:bodyPr>
          <a:lstStyle/>
          <a:p>
            <a:pPr>
              <a:lnSpc>
                <a:spcPct val="90000"/>
              </a:lnSpc>
            </a:pPr>
            <a:r>
              <a:rPr lang="en-US" sz="1200" spc="-30" dirty="0">
                <a:solidFill>
                  <a:srgbClr val="1B7B49"/>
                </a:solidFill>
              </a:rPr>
              <a:t>is sodium carbonate (Na</a:t>
            </a:r>
            <a:r>
              <a:rPr lang="en-US" sz="1200" spc="-30" baseline="-25000" dirty="0">
                <a:solidFill>
                  <a:srgbClr val="1B7B49"/>
                </a:solidFill>
              </a:rPr>
              <a:t>2</a:t>
            </a:r>
            <a:r>
              <a:rPr lang="en-US" sz="1200" spc="-30" dirty="0">
                <a:solidFill>
                  <a:srgbClr val="1B7B49"/>
                </a:solidFill>
              </a:rPr>
              <a:t>CO</a:t>
            </a:r>
            <a:r>
              <a:rPr lang="en-US" sz="1200" spc="-30" baseline="-25000" dirty="0">
                <a:solidFill>
                  <a:srgbClr val="1B7B49"/>
                </a:solidFill>
              </a:rPr>
              <a:t>3</a:t>
            </a:r>
            <a:r>
              <a:rPr lang="en-US" sz="1200" spc="-30" dirty="0">
                <a:solidFill>
                  <a:srgbClr val="1B7B49"/>
                </a:solidFill>
              </a:rPr>
              <a:t>).  The carbonate ion (CO</a:t>
            </a:r>
            <a:r>
              <a:rPr lang="en-US" sz="1200" spc="-30" baseline="-25000" dirty="0">
                <a:solidFill>
                  <a:srgbClr val="1B7B49"/>
                </a:solidFill>
              </a:rPr>
              <a:t>3</a:t>
            </a:r>
            <a:r>
              <a:rPr lang="en-US" sz="1200" spc="-30" baseline="30000" dirty="0">
                <a:solidFill>
                  <a:srgbClr val="1B7B49"/>
                </a:solidFill>
              </a:rPr>
              <a:t>2-</a:t>
            </a:r>
            <a:r>
              <a:rPr lang="en-US" sz="1200" spc="-30" dirty="0">
                <a:solidFill>
                  <a:srgbClr val="1B7B49"/>
                </a:solidFill>
              </a:rPr>
              <a:t>) will bond with toxic metal ions like iron, mercury, or lead to form solid particles which will sink to the bottom of the container to be removed or filtered out.</a:t>
            </a:r>
            <a:endParaRPr lang="en-US" sz="1200" spc="-30" dirty="0">
              <a:solidFill>
                <a:srgbClr val="1B7B49"/>
              </a:solidFill>
            </a:endParaRPr>
          </a:p>
        </p:txBody>
      </p:sp>
      <p:sp>
        <p:nvSpPr>
          <p:cNvPr id="24" name="TextBox 23"/>
          <p:cNvSpPr txBox="1"/>
          <p:nvPr/>
        </p:nvSpPr>
        <p:spPr>
          <a:xfrm>
            <a:off x="4047167" y="8826648"/>
            <a:ext cx="2624166" cy="230832"/>
          </a:xfrm>
          <a:prstGeom prst="rect">
            <a:avLst/>
          </a:prstGeom>
          <a:solidFill>
            <a:schemeClr val="bg1"/>
          </a:solidFill>
          <a:ln>
            <a:solidFill>
              <a:schemeClr val="tx1"/>
            </a:solidFill>
          </a:ln>
        </p:spPr>
        <p:txBody>
          <a:bodyPr wrap="square" lIns="0" tIns="0" rIns="0" bIns="45720" rtlCol="0">
            <a:spAutoFit/>
          </a:bodyPr>
          <a:lstStyle/>
          <a:p>
            <a:pPr algn="ctr"/>
            <a:r>
              <a:rPr lang="en-US" sz="1200" dirty="0">
                <a:solidFill>
                  <a:prstClr val="black"/>
                </a:solidFill>
              </a:rPr>
              <a:t>Na</a:t>
            </a:r>
            <a:r>
              <a:rPr lang="en-US" sz="1200" baseline="-25000" dirty="0">
                <a:solidFill>
                  <a:prstClr val="black"/>
                </a:solidFill>
              </a:rPr>
              <a:t>2</a:t>
            </a:r>
            <a:r>
              <a:rPr lang="en-US" sz="1200" dirty="0">
                <a:solidFill>
                  <a:prstClr val="black"/>
                </a:solidFill>
              </a:rPr>
              <a:t>CO</a:t>
            </a:r>
            <a:r>
              <a:rPr lang="en-US" sz="1200" baseline="-25000" dirty="0">
                <a:solidFill>
                  <a:prstClr val="black"/>
                </a:solidFill>
              </a:rPr>
              <a:t>3</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 Fe</a:t>
            </a:r>
            <a:r>
              <a:rPr lang="en-US" sz="1200" baseline="30000" dirty="0">
                <a:solidFill>
                  <a:prstClr val="black"/>
                </a:solidFill>
              </a:rPr>
              <a:t>2+</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 2Na</a:t>
            </a:r>
            <a:r>
              <a:rPr lang="en-US" sz="1200" baseline="30000" dirty="0">
                <a:solidFill>
                  <a:prstClr val="black"/>
                </a:solidFill>
              </a:rPr>
              <a:t>+</a:t>
            </a:r>
            <a:r>
              <a:rPr lang="en-US" sz="1200" i="1" baseline="-25000" dirty="0">
                <a:solidFill>
                  <a:prstClr val="black"/>
                </a:solidFill>
              </a:rPr>
              <a:t>(</a:t>
            </a:r>
            <a:r>
              <a:rPr lang="en-US" sz="1200" i="1" baseline="-25000" dirty="0" err="1">
                <a:solidFill>
                  <a:prstClr val="black"/>
                </a:solidFill>
              </a:rPr>
              <a:t>aq</a:t>
            </a:r>
            <a:r>
              <a:rPr lang="en-US" sz="1200" i="1" baseline="-25000" dirty="0">
                <a:solidFill>
                  <a:prstClr val="black"/>
                </a:solidFill>
              </a:rPr>
              <a:t>)</a:t>
            </a:r>
            <a:r>
              <a:rPr lang="en-US" sz="1200" dirty="0">
                <a:solidFill>
                  <a:prstClr val="black"/>
                </a:solidFill>
              </a:rPr>
              <a:t> + FeCO</a:t>
            </a:r>
            <a:r>
              <a:rPr lang="en-US" sz="1200" baseline="-25000" dirty="0">
                <a:solidFill>
                  <a:prstClr val="black"/>
                </a:solidFill>
              </a:rPr>
              <a:t>3</a:t>
            </a:r>
            <a:r>
              <a:rPr lang="en-US" sz="1200" i="1" baseline="-25000" dirty="0">
                <a:solidFill>
                  <a:prstClr val="black"/>
                </a:solidFill>
              </a:rPr>
              <a: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E:\ChemistryLand\CHM107LLhybrid\4. Water purify conserve\Purification\clorox-bleach.jpg"/>
          <p:cNvPicPr>
            <a:picLocks noChangeAspect="1" noChangeArrowheads="1"/>
          </p:cNvPicPr>
          <p:nvPr/>
        </p:nvPicPr>
        <p:blipFill>
          <a:blip r:embed="rId3" cstate="print"/>
          <a:srcRect/>
          <a:stretch>
            <a:fillRect/>
          </a:stretch>
        </p:blipFill>
        <p:spPr bwMode="auto">
          <a:xfrm>
            <a:off x="5553075" y="6296024"/>
            <a:ext cx="1304926" cy="1304926"/>
          </a:xfrm>
          <a:prstGeom prst="rect">
            <a:avLst/>
          </a:prstGeom>
          <a:noFill/>
        </p:spPr>
      </p:pic>
      <p:sp>
        <p:nvSpPr>
          <p:cNvPr id="4" name="Hexagon 3"/>
          <p:cNvSpPr/>
          <p:nvPr/>
        </p:nvSpPr>
        <p:spPr>
          <a:xfrm>
            <a:off x="137160" y="14436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139162"/>
            <a:ext cx="6450330" cy="307777"/>
          </a:xfrm>
          <a:prstGeom prst="rect">
            <a:avLst/>
          </a:prstGeom>
          <a:noFill/>
        </p:spPr>
        <p:txBody>
          <a:bodyPr wrap="square" lIns="0" tIns="0" rIns="0" bIns="0" rtlCol="0">
            <a:spAutoFit/>
          </a:bodyPr>
          <a:lstStyle/>
          <a:p>
            <a:pPr algn="ctr"/>
            <a:r>
              <a:rPr lang="en-US" b="1" spc="-40" dirty="0">
                <a:solidFill>
                  <a:prstClr val="black"/>
                </a:solidFill>
                <a:latin typeface="Trajan Pro" pitchFamily="18" charset="0"/>
              </a:rPr>
              <a:t>Lab 4: H</a:t>
            </a:r>
            <a:r>
              <a:rPr lang="en-US" b="1" spc="-40" baseline="-25000" dirty="0">
                <a:solidFill>
                  <a:prstClr val="black"/>
                </a:solidFill>
                <a:latin typeface="Trajan Pro" pitchFamily="18" charset="0"/>
              </a:rPr>
              <a:t>2</a:t>
            </a:r>
            <a:r>
              <a:rPr lang="en-US" b="1" spc="-40" dirty="0">
                <a:solidFill>
                  <a:prstClr val="black"/>
                </a:solidFill>
                <a:latin typeface="Trajan Pro" pitchFamily="18" charset="0"/>
              </a:rPr>
              <a:t>O Purification &amp; Conservation</a:t>
            </a:r>
            <a:r>
              <a:rPr lang="en-US" sz="2000" b="1" spc="-40" dirty="0">
                <a:solidFill>
                  <a:prstClr val="black"/>
                </a:solidFill>
                <a:latin typeface="Trajan Pro" pitchFamily="18" charset="0"/>
              </a:rPr>
              <a:t>: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Sterilization</a:t>
            </a:r>
            <a:endParaRPr lang="en-US" sz="1400" dirty="0">
              <a:solidFill>
                <a:prstClr val="black"/>
              </a:solidFill>
              <a:latin typeface="Arial" pitchFamily="34" charset="0"/>
              <a:cs typeface="Arial" pitchFamily="34" charset="0"/>
            </a:endParaRPr>
          </a:p>
        </p:txBody>
      </p:sp>
      <p:sp>
        <p:nvSpPr>
          <p:cNvPr id="25" name="TextBox 24"/>
          <p:cNvSpPr txBox="1"/>
          <p:nvPr/>
        </p:nvSpPr>
        <p:spPr>
          <a:xfrm>
            <a:off x="342900" y="547419"/>
            <a:ext cx="6515101" cy="387798"/>
          </a:xfrm>
          <a:prstGeom prst="rect">
            <a:avLst/>
          </a:prstGeom>
          <a:noFill/>
        </p:spPr>
        <p:txBody>
          <a:bodyPr wrap="square" lIns="0" tIns="0" rIns="0" bIns="0" rtlCol="0">
            <a:spAutoFit/>
          </a:bodyPr>
          <a:lstStyle/>
          <a:p>
            <a:pPr>
              <a:lnSpc>
                <a:spcPct val="90000"/>
              </a:lnSpc>
            </a:pPr>
            <a:r>
              <a:rPr lang="en-US" sz="1400" b="1" dirty="0">
                <a:solidFill>
                  <a:prstClr val="black"/>
                </a:solidFill>
              </a:rPr>
              <a:t>Sterilization:</a:t>
            </a:r>
            <a:r>
              <a:rPr lang="en-US" sz="1400" dirty="0">
                <a:solidFill>
                  <a:prstClr val="black"/>
                </a:solidFill>
              </a:rPr>
              <a:t>   Microfiltration can actually remove microbes from water, but it’s usually cheaper and faster to simply kill the microbes.</a:t>
            </a:r>
            <a:endParaRPr lang="en-US" sz="1400" dirty="0">
              <a:solidFill>
                <a:prstClr val="black"/>
              </a:solidFill>
            </a:endParaRPr>
          </a:p>
        </p:txBody>
      </p:sp>
      <p:sp>
        <p:nvSpPr>
          <p:cNvPr id="97" name="TextBox 96"/>
          <p:cNvSpPr txBox="1"/>
          <p:nvPr/>
        </p:nvSpPr>
        <p:spPr>
          <a:xfrm>
            <a:off x="2444750" y="1032041"/>
            <a:ext cx="1517650" cy="1260345"/>
          </a:xfrm>
          <a:prstGeom prst="rect">
            <a:avLst/>
          </a:prstGeom>
          <a:noFill/>
        </p:spPr>
        <p:txBody>
          <a:bodyPr wrap="square" lIns="0" tIns="0" rIns="0" bIns="0" rtlCol="0">
            <a:spAutoFit/>
          </a:bodyPr>
          <a:lstStyle/>
          <a:p>
            <a:pPr>
              <a:lnSpc>
                <a:spcPct val="90000"/>
              </a:lnSpc>
            </a:pPr>
            <a:r>
              <a:rPr lang="en-US" sz="1300" b="1" dirty="0">
                <a:solidFill>
                  <a:prstClr val="black"/>
                </a:solidFill>
              </a:rPr>
              <a:t>Boiling:</a:t>
            </a:r>
            <a:r>
              <a:rPr lang="en-US" sz="1300" dirty="0">
                <a:solidFill>
                  <a:prstClr val="black"/>
                </a:solidFill>
              </a:rPr>
              <a:t>   We all know that boiling water will kill dangerous microbes.  It’s a simple approach but requires a lot of energy and time.</a:t>
            </a:r>
            <a:endParaRPr lang="en-US" sz="1300" dirty="0">
              <a:solidFill>
                <a:prstClr val="black"/>
              </a:solidFill>
            </a:endParaRPr>
          </a:p>
        </p:txBody>
      </p:sp>
      <p:sp>
        <p:nvSpPr>
          <p:cNvPr id="100" name="TextBox 99"/>
          <p:cNvSpPr txBox="1"/>
          <p:nvPr/>
        </p:nvSpPr>
        <p:spPr>
          <a:xfrm>
            <a:off x="4752975" y="3190874"/>
            <a:ext cx="1895475" cy="1661993"/>
          </a:xfrm>
          <a:prstGeom prst="rect">
            <a:avLst/>
          </a:prstGeom>
          <a:solidFill>
            <a:schemeClr val="bg1"/>
          </a:solidFill>
        </p:spPr>
        <p:txBody>
          <a:bodyPr wrap="square" lIns="0" tIns="0" rIns="0" bIns="0" rtlCol="0">
            <a:spAutoFit/>
          </a:bodyPr>
          <a:lstStyle/>
          <a:p>
            <a:pPr>
              <a:lnSpc>
                <a:spcPct val="90000"/>
              </a:lnSpc>
            </a:pPr>
            <a:r>
              <a:rPr lang="en-US" sz="1200" b="1" dirty="0">
                <a:solidFill>
                  <a:prstClr val="black"/>
                </a:solidFill>
              </a:rPr>
              <a:t>Solar disinfection of water:</a:t>
            </a:r>
            <a:r>
              <a:rPr lang="en-US" sz="1200" dirty="0">
                <a:solidFill>
                  <a:prstClr val="black"/>
                </a:solidFill>
              </a:rPr>
              <a:t>   Another good source of UV light is sunlight.  Sunlight also heats up water.   So placing water in typical water bottles and placing them in the sun for about 5 hours will kill most microbes.  Glass bottles will not work because glass absorbs too much UV light.</a:t>
            </a:r>
            <a:endParaRPr lang="en-US" sz="1200" dirty="0">
              <a:solidFill>
                <a:prstClr val="black"/>
              </a:solidFill>
            </a:endParaRPr>
          </a:p>
        </p:txBody>
      </p:sp>
      <p:sp>
        <p:nvSpPr>
          <p:cNvPr id="102" name="TextBox 101"/>
          <p:cNvSpPr txBox="1"/>
          <p:nvPr/>
        </p:nvSpPr>
        <p:spPr>
          <a:xfrm>
            <a:off x="66676" y="6442470"/>
            <a:ext cx="2891677" cy="2520690"/>
          </a:xfrm>
          <a:prstGeom prst="rect">
            <a:avLst/>
          </a:prstGeom>
          <a:noFill/>
        </p:spPr>
        <p:txBody>
          <a:bodyPr wrap="square" lIns="0" tIns="0" rIns="0" bIns="0" rtlCol="0">
            <a:spAutoFit/>
          </a:bodyPr>
          <a:lstStyle/>
          <a:p>
            <a:pPr>
              <a:lnSpc>
                <a:spcPct val="90000"/>
              </a:lnSpc>
            </a:pPr>
            <a:r>
              <a:rPr lang="en-US" sz="1300" b="1" dirty="0">
                <a:solidFill>
                  <a:srgbClr val="C00000"/>
                </a:solidFill>
              </a:rPr>
              <a:t>Chemical Disinfection</a:t>
            </a:r>
            <a:r>
              <a:rPr lang="en-US" sz="1300" dirty="0">
                <a:solidFill>
                  <a:srgbClr val="C00000"/>
                </a:solidFill>
              </a:rPr>
              <a:t>:  A variety of chemicals are used to disinfect water (kill microbes).  One used around the house is sodium hypochlorite (</a:t>
            </a:r>
            <a:r>
              <a:rPr lang="en-US" sz="1300" dirty="0" err="1">
                <a:solidFill>
                  <a:srgbClr val="C00000"/>
                </a:solidFill>
              </a:rPr>
              <a:t>NaClO</a:t>
            </a:r>
            <a:r>
              <a:rPr lang="en-US" sz="1300" dirty="0">
                <a:solidFill>
                  <a:srgbClr val="C00000"/>
                </a:solidFill>
              </a:rPr>
              <a:t>), which is used in </a:t>
            </a:r>
            <a:r>
              <a:rPr lang="en-US" sz="1300" dirty="0" err="1">
                <a:solidFill>
                  <a:srgbClr val="C00000"/>
                </a:solidFill>
              </a:rPr>
              <a:t>Purex</a:t>
            </a:r>
            <a:r>
              <a:rPr lang="en-US" sz="1300" dirty="0">
                <a:solidFill>
                  <a:srgbClr val="C00000"/>
                </a:solidFill>
              </a:rPr>
              <a:t> and Clorox.     Chlorine (</a:t>
            </a:r>
            <a:r>
              <a:rPr lang="en-US" sz="1300" dirty="0" err="1">
                <a:solidFill>
                  <a:srgbClr val="C00000"/>
                </a:solidFill>
              </a:rPr>
              <a:t>Cl</a:t>
            </a:r>
            <a:r>
              <a:rPr lang="en-US" sz="1300" dirty="0">
                <a:solidFill>
                  <a:srgbClr val="C00000"/>
                </a:solidFill>
              </a:rPr>
              <a:t>) is an halogen (column 17 in Periodic Table).  Two other halogens are also used for disinfecting water (bromine and iodine).  Chlorine gas (Cl</a:t>
            </a:r>
            <a:r>
              <a:rPr lang="en-US" sz="1300" baseline="-25000" dirty="0">
                <a:solidFill>
                  <a:srgbClr val="C00000"/>
                </a:solidFill>
              </a:rPr>
              <a:t>2</a:t>
            </a:r>
            <a:r>
              <a:rPr lang="en-US" sz="1300" dirty="0">
                <a:solidFill>
                  <a:srgbClr val="C00000"/>
                </a:solidFill>
              </a:rPr>
              <a:t>) and chlorine dioxide (ClO</a:t>
            </a:r>
            <a:r>
              <a:rPr lang="en-US" sz="1300" baseline="-25000" dirty="0">
                <a:solidFill>
                  <a:srgbClr val="C00000"/>
                </a:solidFill>
              </a:rPr>
              <a:t>2</a:t>
            </a:r>
            <a:r>
              <a:rPr lang="en-US" sz="1300" dirty="0">
                <a:solidFill>
                  <a:srgbClr val="C00000"/>
                </a:solidFill>
              </a:rPr>
              <a:t>) gas are bubbled through water to kill microbes.  Hydrogen peroxide is another disinfectant.   It’s also a bleach like many disinfectants.  A different disinfectant are particles of silver.</a:t>
            </a:r>
            <a:endParaRPr lang="en-US" sz="1300" dirty="0">
              <a:solidFill>
                <a:srgbClr val="C00000"/>
              </a:solidFill>
            </a:endParaRPr>
          </a:p>
        </p:txBody>
      </p:sp>
      <p:pic>
        <p:nvPicPr>
          <p:cNvPr id="1026" name="Picture 2" descr="E:\ChemistryLand\CHM107LLhybrid\4. Water purify conserve\Purification\BoilingWater.jpg"/>
          <p:cNvPicPr>
            <a:picLocks noChangeAspect="1" noChangeArrowheads="1"/>
          </p:cNvPicPr>
          <p:nvPr/>
        </p:nvPicPr>
        <p:blipFill>
          <a:blip r:embed="rId4" cstate="print"/>
          <a:srcRect/>
          <a:stretch>
            <a:fillRect/>
          </a:stretch>
        </p:blipFill>
        <p:spPr bwMode="auto">
          <a:xfrm>
            <a:off x="0" y="1035843"/>
            <a:ext cx="2352676" cy="1764507"/>
          </a:xfrm>
          <a:prstGeom prst="rect">
            <a:avLst/>
          </a:prstGeom>
          <a:noFill/>
        </p:spPr>
      </p:pic>
      <p:pic>
        <p:nvPicPr>
          <p:cNvPr id="1027" name="Picture 3" descr="E:\ChemistryLand\CHM107LLhybrid\4. Water purify conserve\Purification\Household_UV_Water_Filter_Ultraviolet_Sterilizer.jpg"/>
          <p:cNvPicPr>
            <a:picLocks noChangeAspect="1" noChangeArrowheads="1"/>
          </p:cNvPicPr>
          <p:nvPr/>
        </p:nvPicPr>
        <p:blipFill>
          <a:blip r:embed="rId5" cstate="print"/>
          <a:srcRect l="6347"/>
          <a:stretch>
            <a:fillRect/>
          </a:stretch>
        </p:blipFill>
        <p:spPr bwMode="auto">
          <a:xfrm>
            <a:off x="4562475" y="2039513"/>
            <a:ext cx="2295525" cy="1056112"/>
          </a:xfrm>
          <a:prstGeom prst="rect">
            <a:avLst/>
          </a:prstGeom>
          <a:noFill/>
        </p:spPr>
      </p:pic>
      <p:sp>
        <p:nvSpPr>
          <p:cNvPr id="21" name="TextBox 20"/>
          <p:cNvSpPr txBox="1"/>
          <p:nvPr/>
        </p:nvSpPr>
        <p:spPr>
          <a:xfrm>
            <a:off x="3990975" y="1012991"/>
            <a:ext cx="2867025" cy="1260345"/>
          </a:xfrm>
          <a:prstGeom prst="rect">
            <a:avLst/>
          </a:prstGeom>
          <a:noFill/>
        </p:spPr>
        <p:txBody>
          <a:bodyPr wrap="square" lIns="0" tIns="0" rIns="0" bIns="0" rtlCol="0">
            <a:spAutoFit/>
          </a:bodyPr>
          <a:lstStyle/>
          <a:p>
            <a:pPr>
              <a:lnSpc>
                <a:spcPct val="90000"/>
              </a:lnSpc>
            </a:pPr>
            <a:r>
              <a:rPr lang="en-US" sz="1300" b="1" dirty="0">
                <a:solidFill>
                  <a:prstClr val="black"/>
                </a:solidFill>
              </a:rPr>
              <a:t>Ultraviolet light:</a:t>
            </a:r>
            <a:r>
              <a:rPr lang="en-US" sz="1300" dirty="0">
                <a:solidFill>
                  <a:prstClr val="black"/>
                </a:solidFill>
              </a:rPr>
              <a:t>   UV light has the energy to break bonds, which can kill microbes.  Water is passed through a clear tube that’s illuminated with UV light.  They have small ones for aquariums and household use, plus giant ones for city water treatment.</a:t>
            </a:r>
            <a:endParaRPr lang="en-US" sz="1300" dirty="0">
              <a:solidFill>
                <a:prstClr val="black"/>
              </a:solidFill>
            </a:endParaRPr>
          </a:p>
        </p:txBody>
      </p:sp>
      <p:pic>
        <p:nvPicPr>
          <p:cNvPr id="1028" name="Picture 4" descr="E:\ChemistryLand\CHM107LLhybrid\4. Water purify conserve\Purification\OzoneWaterCommercial500.jpg"/>
          <p:cNvPicPr>
            <a:picLocks noChangeAspect="1" noChangeArrowheads="1"/>
          </p:cNvPicPr>
          <p:nvPr/>
        </p:nvPicPr>
        <p:blipFill>
          <a:blip r:embed="rId6" cstate="print"/>
          <a:srcRect/>
          <a:stretch>
            <a:fillRect/>
          </a:stretch>
        </p:blipFill>
        <p:spPr bwMode="auto">
          <a:xfrm>
            <a:off x="206375" y="4538320"/>
            <a:ext cx="1708150" cy="1735480"/>
          </a:xfrm>
          <a:prstGeom prst="rect">
            <a:avLst/>
          </a:prstGeom>
          <a:noFill/>
        </p:spPr>
      </p:pic>
      <p:pic>
        <p:nvPicPr>
          <p:cNvPr id="1029" name="Picture 5" descr="E:\ChemistryLand\CHM107LLhybrid\4. Water purify conserve\Purification\OzonaGeneratorSmall.jpg"/>
          <p:cNvPicPr>
            <a:picLocks noChangeAspect="1" noChangeArrowheads="1"/>
          </p:cNvPicPr>
          <p:nvPr/>
        </p:nvPicPr>
        <p:blipFill>
          <a:blip r:embed="rId7" cstate="print"/>
          <a:srcRect/>
          <a:stretch>
            <a:fillRect/>
          </a:stretch>
        </p:blipFill>
        <p:spPr bwMode="auto">
          <a:xfrm>
            <a:off x="142875" y="2963830"/>
            <a:ext cx="1724025" cy="1557369"/>
          </a:xfrm>
          <a:prstGeom prst="rect">
            <a:avLst/>
          </a:prstGeom>
          <a:noFill/>
        </p:spPr>
      </p:pic>
      <p:sp>
        <p:nvSpPr>
          <p:cNvPr id="23" name="TextBox 22"/>
          <p:cNvSpPr txBox="1"/>
          <p:nvPr/>
        </p:nvSpPr>
        <p:spPr>
          <a:xfrm>
            <a:off x="1952625" y="5108741"/>
            <a:ext cx="4905375" cy="1260345"/>
          </a:xfrm>
          <a:prstGeom prst="rect">
            <a:avLst/>
          </a:prstGeom>
          <a:noFill/>
        </p:spPr>
        <p:txBody>
          <a:bodyPr wrap="square" lIns="0" tIns="0" rIns="0" bIns="0" rtlCol="0">
            <a:spAutoFit/>
          </a:bodyPr>
          <a:lstStyle/>
          <a:p>
            <a:pPr>
              <a:lnSpc>
                <a:spcPct val="90000"/>
              </a:lnSpc>
            </a:pPr>
            <a:r>
              <a:rPr lang="en-US" sz="1300" b="1" dirty="0">
                <a:solidFill>
                  <a:prstClr val="black"/>
                </a:solidFill>
              </a:rPr>
              <a:t>Ozone (O</a:t>
            </a:r>
            <a:r>
              <a:rPr lang="en-US" sz="1300" b="1" baseline="-25000" dirty="0">
                <a:solidFill>
                  <a:prstClr val="black"/>
                </a:solidFill>
              </a:rPr>
              <a:t>3</a:t>
            </a:r>
            <a:r>
              <a:rPr lang="en-US" sz="1300" b="1" dirty="0">
                <a:solidFill>
                  <a:prstClr val="black"/>
                </a:solidFill>
              </a:rPr>
              <a:t>):</a:t>
            </a:r>
            <a:r>
              <a:rPr lang="en-US" sz="1300" dirty="0">
                <a:solidFill>
                  <a:prstClr val="black"/>
                </a:solidFill>
              </a:rPr>
              <a:t>   Oxygen (O</a:t>
            </a:r>
            <a:r>
              <a:rPr lang="en-US" sz="1300" baseline="-25000" dirty="0">
                <a:solidFill>
                  <a:prstClr val="black"/>
                </a:solidFill>
              </a:rPr>
              <a:t>2</a:t>
            </a:r>
            <a:r>
              <a:rPr lang="en-US" sz="1300" dirty="0">
                <a:solidFill>
                  <a:prstClr val="black"/>
                </a:solidFill>
              </a:rPr>
              <a:t>) exposed to high voltage or UV light splits into two single oxygen atoms, which then attach to oxygen molecules. </a:t>
            </a:r>
            <a:br>
              <a:rPr lang="en-US" sz="1300" dirty="0">
                <a:solidFill>
                  <a:prstClr val="black"/>
                </a:solidFill>
              </a:rPr>
            </a:br>
            <a:r>
              <a:rPr lang="en-US" sz="1300" dirty="0">
                <a:solidFill>
                  <a:prstClr val="black"/>
                </a:solidFill>
              </a:rPr>
              <a:t> O</a:t>
            </a:r>
            <a:r>
              <a:rPr lang="en-US" sz="1300" baseline="-25000" dirty="0">
                <a:solidFill>
                  <a:prstClr val="black"/>
                </a:solidFill>
              </a:rPr>
              <a:t>2</a:t>
            </a:r>
            <a:r>
              <a:rPr lang="en-US" sz="1300" dirty="0">
                <a:solidFill>
                  <a:prstClr val="black"/>
                </a:solidFill>
              </a:rPr>
              <a:t> -&gt; O + O  then O</a:t>
            </a:r>
            <a:r>
              <a:rPr lang="en-US" sz="1300" baseline="-25000" dirty="0">
                <a:solidFill>
                  <a:prstClr val="black"/>
                </a:solidFill>
              </a:rPr>
              <a:t>2 </a:t>
            </a:r>
            <a:r>
              <a:rPr lang="en-US" sz="1300" dirty="0">
                <a:solidFill>
                  <a:prstClr val="black"/>
                </a:solidFill>
              </a:rPr>
              <a:t>+ O → O</a:t>
            </a:r>
            <a:r>
              <a:rPr lang="en-US" sz="1300" baseline="-25000" dirty="0">
                <a:solidFill>
                  <a:prstClr val="black"/>
                </a:solidFill>
              </a:rPr>
              <a:t>3</a:t>
            </a:r>
            <a:endParaRPr lang="en-US" sz="1300" dirty="0">
              <a:solidFill>
                <a:prstClr val="black"/>
              </a:solidFill>
            </a:endParaRPr>
          </a:p>
          <a:p>
            <a:pPr>
              <a:lnSpc>
                <a:spcPct val="90000"/>
              </a:lnSpc>
            </a:pPr>
            <a:r>
              <a:rPr lang="en-US" sz="1300" dirty="0">
                <a:solidFill>
                  <a:prstClr val="black"/>
                </a:solidFill>
              </a:rPr>
              <a:t>Ozone generators come in industrial sizes for city water treatment and small sizes for home use.   Ozone is very reactive and attacks living things and organic (carbon-based) materials by attaching oxygen atoms to them.  This is similar to what happens when things burn.  </a:t>
            </a:r>
            <a:endParaRPr lang="en-US" sz="1300" dirty="0">
              <a:solidFill>
                <a:prstClr val="black"/>
              </a:solidFill>
            </a:endParaRPr>
          </a:p>
        </p:txBody>
      </p:sp>
      <p:pic>
        <p:nvPicPr>
          <p:cNvPr id="1030" name="Picture 6" descr="E:\ChemistryLand\CHM107LLhybrid\4. Water purify conserve\Purification\1200px-Indonesia-sodis-gross.jpg"/>
          <p:cNvPicPr>
            <a:picLocks noChangeAspect="1" noChangeArrowheads="1"/>
          </p:cNvPicPr>
          <p:nvPr/>
        </p:nvPicPr>
        <p:blipFill>
          <a:blip r:embed="rId8" cstate="print">
            <a:lum bright="20000"/>
          </a:blip>
          <a:srcRect/>
          <a:stretch>
            <a:fillRect/>
          </a:stretch>
        </p:blipFill>
        <p:spPr bwMode="auto">
          <a:xfrm>
            <a:off x="1933575" y="2990850"/>
            <a:ext cx="2743200" cy="2057400"/>
          </a:xfrm>
          <a:prstGeom prst="rect">
            <a:avLst/>
          </a:prstGeom>
          <a:noFill/>
        </p:spPr>
      </p:pic>
      <p:sp>
        <p:nvSpPr>
          <p:cNvPr id="93" name="TextBox 92"/>
          <p:cNvSpPr txBox="1"/>
          <p:nvPr/>
        </p:nvSpPr>
        <p:spPr>
          <a:xfrm>
            <a:off x="419099" y="4481262"/>
            <a:ext cx="1276351" cy="185988"/>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Ozone Generators</a:t>
            </a:r>
          </a:p>
        </p:txBody>
      </p:sp>
      <p:pic>
        <p:nvPicPr>
          <p:cNvPr id="1032" name="Picture 8" descr="E:\ChemistryLand\CHM107LLhybrid\4. Water purify conserve\Purification\bromine_tablets_1.png"/>
          <p:cNvPicPr>
            <a:picLocks noChangeAspect="1" noChangeArrowheads="1"/>
          </p:cNvPicPr>
          <p:nvPr/>
        </p:nvPicPr>
        <p:blipFill>
          <a:blip r:embed="rId9" cstate="print"/>
          <a:srcRect/>
          <a:stretch>
            <a:fillRect/>
          </a:stretch>
        </p:blipFill>
        <p:spPr bwMode="auto">
          <a:xfrm>
            <a:off x="4219575" y="6419849"/>
            <a:ext cx="1190625" cy="1190625"/>
          </a:xfrm>
          <a:prstGeom prst="rect">
            <a:avLst/>
          </a:prstGeom>
          <a:noFill/>
        </p:spPr>
      </p:pic>
      <p:pic>
        <p:nvPicPr>
          <p:cNvPr id="1033" name="Picture 9" descr="E:\ChemistryLand\CHM107LLhybrid\4. Water purify conserve\Purification\IodineDisinfectant.jpg"/>
          <p:cNvPicPr>
            <a:picLocks noChangeAspect="1" noChangeArrowheads="1"/>
          </p:cNvPicPr>
          <p:nvPr/>
        </p:nvPicPr>
        <p:blipFill>
          <a:blip r:embed="rId10" cstate="print"/>
          <a:srcRect/>
          <a:stretch>
            <a:fillRect/>
          </a:stretch>
        </p:blipFill>
        <p:spPr bwMode="auto">
          <a:xfrm>
            <a:off x="4419600" y="7658100"/>
            <a:ext cx="844361" cy="1438275"/>
          </a:xfrm>
          <a:prstGeom prst="rect">
            <a:avLst/>
          </a:prstGeom>
          <a:noFill/>
        </p:spPr>
      </p:pic>
      <p:pic>
        <p:nvPicPr>
          <p:cNvPr id="1034" name="Picture 10" descr="E:\ChemistryLand\CHM107LLhybrid\4. Water purify conserve\Purification\watertreatment-chemical-chlorine-tablet.jpg"/>
          <p:cNvPicPr>
            <a:picLocks noChangeAspect="1" noChangeArrowheads="1"/>
          </p:cNvPicPr>
          <p:nvPr/>
        </p:nvPicPr>
        <p:blipFill>
          <a:blip r:embed="rId11" cstate="print"/>
          <a:srcRect/>
          <a:stretch>
            <a:fillRect/>
          </a:stretch>
        </p:blipFill>
        <p:spPr bwMode="auto">
          <a:xfrm>
            <a:off x="5486400" y="7650164"/>
            <a:ext cx="1371600" cy="1371600"/>
          </a:xfrm>
          <a:prstGeom prst="rect">
            <a:avLst/>
          </a:prstGeom>
          <a:noFill/>
        </p:spPr>
      </p:pic>
      <p:pic>
        <p:nvPicPr>
          <p:cNvPr id="1036" name="Picture 12" descr="E:\ChemistryLand\CHM107LLhybrid\4. Water purify conserve\Purification\Chlorine_gas.jpg"/>
          <p:cNvPicPr>
            <a:picLocks noChangeAspect="1" noChangeArrowheads="1"/>
          </p:cNvPicPr>
          <p:nvPr/>
        </p:nvPicPr>
        <p:blipFill>
          <a:blip r:embed="rId12" cstate="print">
            <a:lum contrast="34000"/>
          </a:blip>
          <a:srcRect/>
          <a:stretch>
            <a:fillRect/>
          </a:stretch>
        </p:blipFill>
        <p:spPr bwMode="auto">
          <a:xfrm>
            <a:off x="3079750" y="6553200"/>
            <a:ext cx="923235" cy="995363"/>
          </a:xfrm>
          <a:prstGeom prst="rect">
            <a:avLst/>
          </a:prstGeom>
          <a:noFill/>
        </p:spPr>
      </p:pic>
      <p:pic>
        <p:nvPicPr>
          <p:cNvPr id="1037" name="Picture 13" descr="E:\ChemistryLand\CHM107LLhybrid\4. Water purify conserve\Purification\Chlorine_dioxide_gas_and_solution.jpg"/>
          <p:cNvPicPr>
            <a:picLocks noChangeAspect="1" noChangeArrowheads="1"/>
          </p:cNvPicPr>
          <p:nvPr/>
        </p:nvPicPr>
        <p:blipFill>
          <a:blip r:embed="rId13" cstate="print">
            <a:lum contrast="34000"/>
          </a:blip>
          <a:srcRect/>
          <a:stretch>
            <a:fillRect/>
          </a:stretch>
        </p:blipFill>
        <p:spPr bwMode="auto">
          <a:xfrm>
            <a:off x="3009899" y="7594961"/>
            <a:ext cx="1171575" cy="1425214"/>
          </a:xfrm>
          <a:prstGeom prst="rect">
            <a:avLst/>
          </a:prstGeom>
          <a:noFill/>
        </p:spPr>
      </p:pic>
      <p:sp>
        <p:nvSpPr>
          <p:cNvPr id="19" name="TextBox 18"/>
          <p:cNvSpPr txBox="1"/>
          <p:nvPr/>
        </p:nvSpPr>
        <p:spPr>
          <a:xfrm>
            <a:off x="3200400" y="7033964"/>
            <a:ext cx="638175" cy="166199"/>
          </a:xfrm>
          <a:prstGeom prst="rect">
            <a:avLst/>
          </a:prstGeom>
          <a:solidFill>
            <a:srgbClr val="FFFFFF">
              <a:alpha val="32941"/>
            </a:srgbClr>
          </a:solidFill>
          <a:ln>
            <a:noFill/>
          </a:ln>
        </p:spPr>
        <p:txBody>
          <a:bodyPr wrap="square" lIns="0" tIns="36576" rIns="0" bIns="0" rtlCol="0">
            <a:spAutoFit/>
          </a:bodyPr>
          <a:lstStyle/>
          <a:p>
            <a:pPr algn="ctr">
              <a:lnSpc>
                <a:spcPct val="70000"/>
              </a:lnSpc>
            </a:pPr>
            <a:r>
              <a:rPr lang="en-US" sz="1200" b="1" spc="-50" dirty="0">
                <a:solidFill>
                  <a:prstClr val="black"/>
                </a:solidFill>
              </a:rPr>
              <a:t>Chlorine</a:t>
            </a:r>
          </a:p>
        </p:txBody>
      </p:sp>
      <p:sp>
        <p:nvSpPr>
          <p:cNvPr id="32" name="TextBox 31"/>
          <p:cNvSpPr txBox="1"/>
          <p:nvPr/>
        </p:nvSpPr>
        <p:spPr>
          <a:xfrm>
            <a:off x="3171824" y="7672139"/>
            <a:ext cx="962025" cy="295466"/>
          </a:xfrm>
          <a:prstGeom prst="rect">
            <a:avLst/>
          </a:prstGeom>
          <a:solidFill>
            <a:srgbClr val="FFFFFF">
              <a:alpha val="32941"/>
            </a:srgbClr>
          </a:solidFill>
          <a:ln>
            <a:noFill/>
          </a:ln>
        </p:spPr>
        <p:txBody>
          <a:bodyPr wrap="square" lIns="0" tIns="36576" rIns="0" bIns="0" rtlCol="0">
            <a:spAutoFit/>
          </a:bodyPr>
          <a:lstStyle/>
          <a:p>
            <a:pPr algn="ctr">
              <a:lnSpc>
                <a:spcPct val="70000"/>
              </a:lnSpc>
            </a:pPr>
            <a:r>
              <a:rPr lang="en-US" sz="1200" b="1" spc="-50" dirty="0">
                <a:solidFill>
                  <a:prstClr val="black"/>
                </a:solidFill>
              </a:rPr>
              <a:t>Chlorine dioxide gas and solution</a:t>
            </a:r>
          </a:p>
        </p:txBody>
      </p:sp>
      <p:sp>
        <p:nvSpPr>
          <p:cNvPr id="101" name="TextBox 100"/>
          <p:cNvSpPr txBox="1"/>
          <p:nvPr/>
        </p:nvSpPr>
        <p:spPr>
          <a:xfrm>
            <a:off x="4248150" y="8802332"/>
            <a:ext cx="1186120" cy="215444"/>
          </a:xfrm>
          <a:prstGeom prst="rect">
            <a:avLst/>
          </a:prstGeom>
          <a:solidFill>
            <a:schemeClr val="bg1"/>
          </a:solidFill>
          <a:ln>
            <a:solidFill>
              <a:schemeClr val="tx1"/>
            </a:solidFill>
          </a:ln>
        </p:spPr>
        <p:txBody>
          <a:bodyPr wrap="square" lIns="0" tIns="0" rIns="0" bIns="0" rtlCol="0">
            <a:spAutoFit/>
          </a:bodyPr>
          <a:lstStyle/>
          <a:p>
            <a:pPr algn="ctr"/>
            <a:r>
              <a:rPr lang="en-US" sz="1400" b="1" dirty="0">
                <a:solidFill>
                  <a:prstClr val="black"/>
                </a:solidFill>
              </a:rPr>
              <a:t>Iodine crystals</a:t>
            </a:r>
            <a:endParaRPr lang="en-US" sz="1400" dirty="0">
              <a:solidFill>
                <a:prstClr val="black"/>
              </a:solidFill>
            </a:endParaRPr>
          </a:p>
        </p:txBody>
      </p:sp>
      <p:sp>
        <p:nvSpPr>
          <p:cNvPr id="34" name="TextBox 33"/>
          <p:cNvSpPr txBox="1"/>
          <p:nvPr/>
        </p:nvSpPr>
        <p:spPr>
          <a:xfrm>
            <a:off x="5581650" y="6586289"/>
            <a:ext cx="1276349" cy="295466"/>
          </a:xfrm>
          <a:prstGeom prst="rect">
            <a:avLst/>
          </a:prstGeom>
          <a:solidFill>
            <a:srgbClr val="FFFFFF">
              <a:alpha val="32941"/>
            </a:srgbClr>
          </a:solidFill>
          <a:ln>
            <a:noFill/>
          </a:ln>
        </p:spPr>
        <p:txBody>
          <a:bodyPr wrap="square" lIns="0" tIns="36576" rIns="0" bIns="0" rtlCol="0">
            <a:spAutoFit/>
          </a:bodyPr>
          <a:lstStyle/>
          <a:p>
            <a:pPr algn="ctr">
              <a:lnSpc>
                <a:spcPct val="70000"/>
              </a:lnSpc>
            </a:pPr>
            <a:r>
              <a:rPr lang="en-US" sz="1200" b="1" spc="-50" dirty="0">
                <a:solidFill>
                  <a:prstClr val="black"/>
                </a:solidFill>
              </a:rPr>
              <a:t>Sodium hypochlorite</a:t>
            </a:r>
          </a:p>
          <a:p>
            <a:pPr algn="ctr">
              <a:lnSpc>
                <a:spcPct val="70000"/>
              </a:lnSpc>
            </a:pPr>
            <a:r>
              <a:rPr lang="en-US" sz="1200" b="1" spc="-50" dirty="0" err="1">
                <a:solidFill>
                  <a:prstClr val="black"/>
                </a:solidFill>
              </a:rPr>
              <a:t>NaClO</a:t>
            </a:r>
            <a:r>
              <a:rPr lang="en-US" sz="1200" b="1" spc="-50" dirty="0">
                <a:solidFill>
                  <a:prstClr val="black"/>
                </a:solidFill>
              </a:rPr>
              <a:t> solution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114300" y="144369"/>
            <a:ext cx="662940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03835" y="139162"/>
            <a:ext cx="6450330" cy="307777"/>
          </a:xfrm>
          <a:prstGeom prst="rect">
            <a:avLst/>
          </a:prstGeom>
          <a:noFill/>
        </p:spPr>
        <p:txBody>
          <a:bodyPr wrap="square" lIns="0" tIns="0" rIns="0" bIns="0" rtlCol="0">
            <a:spAutoFit/>
          </a:bodyPr>
          <a:lstStyle/>
          <a:p>
            <a:pPr algn="ctr"/>
            <a:r>
              <a:rPr lang="en-US" b="1" spc="-40" dirty="0">
                <a:solidFill>
                  <a:prstClr val="black"/>
                </a:solidFill>
                <a:latin typeface="Trajan Pro" pitchFamily="18" charset="0"/>
              </a:rPr>
              <a:t>Lab 4: H</a:t>
            </a:r>
            <a:r>
              <a:rPr lang="en-US" b="1" spc="-40" baseline="-25000" dirty="0">
                <a:solidFill>
                  <a:prstClr val="black"/>
                </a:solidFill>
                <a:latin typeface="Trajan Pro" pitchFamily="18" charset="0"/>
              </a:rPr>
              <a:t>2</a:t>
            </a:r>
            <a:r>
              <a:rPr lang="en-US" b="1" spc="-40" dirty="0">
                <a:solidFill>
                  <a:prstClr val="black"/>
                </a:solidFill>
                <a:latin typeface="Trajan Pro" pitchFamily="18" charset="0"/>
              </a:rPr>
              <a:t>O Purification &amp; Conservation:</a:t>
            </a:r>
            <a:r>
              <a:rPr lang="en-US" sz="2000" b="1" spc="-40" dirty="0">
                <a:solidFill>
                  <a:prstClr val="black"/>
                </a:solidFill>
                <a:latin typeface="Trajan Pro" pitchFamily="18" charset="0"/>
              </a:rPr>
              <a:t> </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Conservation</a:t>
            </a:r>
            <a:endParaRPr lang="en-US" sz="1400" dirty="0">
              <a:solidFill>
                <a:prstClr val="black"/>
              </a:solidFill>
              <a:latin typeface="Arial" pitchFamily="34" charset="0"/>
              <a:cs typeface="Arial" pitchFamily="34" charset="0"/>
            </a:endParaRPr>
          </a:p>
        </p:txBody>
      </p:sp>
      <p:sp>
        <p:nvSpPr>
          <p:cNvPr id="25" name="TextBox 24"/>
          <p:cNvSpPr txBox="1"/>
          <p:nvPr/>
        </p:nvSpPr>
        <p:spPr>
          <a:xfrm>
            <a:off x="185058" y="547419"/>
            <a:ext cx="6672944" cy="581698"/>
          </a:xfrm>
          <a:prstGeom prst="rect">
            <a:avLst/>
          </a:prstGeom>
          <a:noFill/>
        </p:spPr>
        <p:txBody>
          <a:bodyPr wrap="square" lIns="0" tIns="0" rIns="0" bIns="0" rtlCol="0">
            <a:spAutoFit/>
          </a:bodyPr>
          <a:lstStyle/>
          <a:p>
            <a:pPr>
              <a:lnSpc>
                <a:spcPct val="90000"/>
              </a:lnSpc>
            </a:pPr>
            <a:r>
              <a:rPr lang="en-US" sz="1400" b="1" dirty="0">
                <a:solidFill>
                  <a:prstClr val="black"/>
                </a:solidFill>
              </a:rPr>
              <a:t>Water Conservation:</a:t>
            </a:r>
            <a:r>
              <a:rPr lang="en-US" sz="1400" dirty="0">
                <a:solidFill>
                  <a:prstClr val="black"/>
                </a:solidFill>
              </a:rPr>
              <a:t>   There are many strategies for water conservation.    Some strategies reduce the amount of water that shower heads, toilets, and washing machines use.  Other strategies are aimed at reducing loss of water due to evaporation.</a:t>
            </a:r>
            <a:endParaRPr lang="en-US" sz="1400" dirty="0">
              <a:solidFill>
                <a:prstClr val="black"/>
              </a:solidFill>
            </a:endParaRPr>
          </a:p>
        </p:txBody>
      </p:sp>
      <p:sp>
        <p:nvSpPr>
          <p:cNvPr id="100" name="TextBox 99"/>
          <p:cNvSpPr txBox="1"/>
          <p:nvPr/>
        </p:nvSpPr>
        <p:spPr>
          <a:xfrm>
            <a:off x="43544" y="3396317"/>
            <a:ext cx="4648200" cy="664797"/>
          </a:xfrm>
          <a:prstGeom prst="rect">
            <a:avLst/>
          </a:prstGeom>
          <a:solidFill>
            <a:schemeClr val="bg1"/>
          </a:solidFill>
        </p:spPr>
        <p:txBody>
          <a:bodyPr wrap="square" lIns="0" tIns="0" rIns="0" bIns="0" rtlCol="0">
            <a:spAutoFit/>
          </a:bodyPr>
          <a:lstStyle/>
          <a:p>
            <a:pPr>
              <a:lnSpc>
                <a:spcPct val="90000"/>
              </a:lnSpc>
            </a:pPr>
            <a:r>
              <a:rPr lang="en-US" sz="1200" b="1" dirty="0">
                <a:solidFill>
                  <a:prstClr val="black"/>
                </a:solidFill>
              </a:rPr>
              <a:t>Low flow faucets and shower heads:</a:t>
            </a:r>
            <a:r>
              <a:rPr lang="en-US" sz="1200" dirty="0">
                <a:solidFill>
                  <a:prstClr val="black"/>
                </a:solidFill>
              </a:rPr>
              <a:t>   The EPA has promoted laws that set a limit of water flow of 2.5 gallons per minute for faucets and shower heads.    To give a feeling or more water, designs  that add air to water, pulsate water, or create uniform streams of water.</a:t>
            </a:r>
            <a:endParaRPr lang="en-US" sz="1200" dirty="0">
              <a:solidFill>
                <a:prstClr val="black"/>
              </a:solidFill>
            </a:endParaRPr>
          </a:p>
        </p:txBody>
      </p:sp>
      <p:sp>
        <p:nvSpPr>
          <p:cNvPr id="102" name="TextBox 101"/>
          <p:cNvSpPr txBox="1"/>
          <p:nvPr/>
        </p:nvSpPr>
        <p:spPr>
          <a:xfrm>
            <a:off x="46104" y="6089005"/>
            <a:ext cx="3196558" cy="1163395"/>
          </a:xfrm>
          <a:prstGeom prst="rect">
            <a:avLst/>
          </a:prstGeom>
          <a:noFill/>
        </p:spPr>
        <p:txBody>
          <a:bodyPr wrap="square" lIns="0" tIns="0" rIns="0" bIns="0" rtlCol="0">
            <a:spAutoFit/>
          </a:bodyPr>
          <a:lstStyle/>
          <a:p>
            <a:pPr algn="just">
              <a:lnSpc>
                <a:spcPct val="90000"/>
              </a:lnSpc>
            </a:pPr>
            <a:r>
              <a:rPr lang="en-US" sz="1400" b="1" dirty="0">
                <a:solidFill>
                  <a:srgbClr val="0070C0"/>
                </a:solidFill>
              </a:rPr>
              <a:t>Evaporation prevention</a:t>
            </a:r>
            <a:r>
              <a:rPr lang="en-US" sz="1400" dirty="0">
                <a:solidFill>
                  <a:srgbClr val="0070C0"/>
                </a:solidFill>
              </a:rPr>
              <a:t>:  One approach is to cover water to prevent evaporation.  Another approach is to use natural and man-made substances that strongly absorb water so that the water doesn’t evaporate as easily or seep down out of reach.</a:t>
            </a:r>
            <a:endParaRPr lang="en-US" sz="1400" dirty="0">
              <a:solidFill>
                <a:srgbClr val="0070C0"/>
              </a:solidFill>
            </a:endParaRPr>
          </a:p>
        </p:txBody>
      </p:sp>
      <p:sp>
        <p:nvSpPr>
          <p:cNvPr id="21" name="TextBox 20"/>
          <p:cNvSpPr txBox="1"/>
          <p:nvPr/>
        </p:nvSpPr>
        <p:spPr>
          <a:xfrm>
            <a:off x="3336587" y="6770730"/>
            <a:ext cx="3521413" cy="720197"/>
          </a:xfrm>
          <a:prstGeom prst="rect">
            <a:avLst/>
          </a:prstGeom>
          <a:noFill/>
        </p:spPr>
        <p:txBody>
          <a:bodyPr wrap="square" lIns="0" tIns="0" rIns="0" bIns="0" rtlCol="0">
            <a:spAutoFit/>
          </a:bodyPr>
          <a:lstStyle/>
          <a:p>
            <a:pPr algn="just">
              <a:lnSpc>
                <a:spcPct val="90000"/>
              </a:lnSpc>
            </a:pPr>
            <a:r>
              <a:rPr lang="en-US" sz="1300" b="1" spc="-30" dirty="0">
                <a:solidFill>
                  <a:prstClr val="black"/>
                </a:solidFill>
              </a:rPr>
              <a:t>Block evaporation:</a:t>
            </a:r>
            <a:r>
              <a:rPr lang="en-US" sz="1300" spc="-30" dirty="0">
                <a:solidFill>
                  <a:prstClr val="black"/>
                </a:solidFill>
              </a:rPr>
              <a:t>  Thousands of black balls float on water in reservoirs to prevent evaporation &amp; reduce contamination.  White balls &amp; floating solar panels are also used.</a:t>
            </a:r>
            <a:endParaRPr lang="en-US" sz="1300" spc="-30" dirty="0">
              <a:solidFill>
                <a:prstClr val="black"/>
              </a:solidFill>
            </a:endParaRPr>
          </a:p>
        </p:txBody>
      </p:sp>
      <p:sp>
        <p:nvSpPr>
          <p:cNvPr id="23" name="TextBox 22"/>
          <p:cNvSpPr txBox="1"/>
          <p:nvPr/>
        </p:nvSpPr>
        <p:spPr>
          <a:xfrm>
            <a:off x="4749614" y="7553323"/>
            <a:ext cx="2057400" cy="1260345"/>
          </a:xfrm>
          <a:prstGeom prst="rect">
            <a:avLst/>
          </a:prstGeom>
          <a:noFill/>
        </p:spPr>
        <p:txBody>
          <a:bodyPr wrap="square" lIns="0" tIns="0" rIns="0" bIns="0" rtlCol="0">
            <a:spAutoFit/>
          </a:bodyPr>
          <a:lstStyle/>
          <a:p>
            <a:pPr algn="just">
              <a:lnSpc>
                <a:spcPct val="90000"/>
              </a:lnSpc>
            </a:pPr>
            <a:r>
              <a:rPr lang="en-US" sz="1300" b="1" dirty="0">
                <a:solidFill>
                  <a:prstClr val="black"/>
                </a:solidFill>
              </a:rPr>
              <a:t>Super absorbent polymers:</a:t>
            </a:r>
            <a:r>
              <a:rPr lang="en-US" sz="1300" dirty="0">
                <a:solidFill>
                  <a:prstClr val="black"/>
                </a:solidFill>
              </a:rPr>
              <a:t>   Sodium polyacrylate has the ability to absorb 200 to 300 times its mass in water.  It’s used in diapers and also used as a soil substitute or a soil amendment to retain water.</a:t>
            </a:r>
            <a:endParaRPr lang="en-US" sz="1300" dirty="0">
              <a:solidFill>
                <a:prstClr val="black"/>
              </a:solidFill>
            </a:endParaRPr>
          </a:p>
        </p:txBody>
      </p:sp>
      <p:pic>
        <p:nvPicPr>
          <p:cNvPr id="3075" name="Picture 3" descr="E:\ChemistryLand\CHM107LLhybrid\4. Water purify conserve\WaterConservation\o-SIMIN-QIU-FAUCET-570.jpg"/>
          <p:cNvPicPr>
            <a:picLocks noChangeAspect="1" noChangeArrowheads="1"/>
          </p:cNvPicPr>
          <p:nvPr/>
        </p:nvPicPr>
        <p:blipFill>
          <a:blip r:embed="rId3" cstate="print"/>
          <a:srcRect/>
          <a:stretch>
            <a:fillRect/>
          </a:stretch>
        </p:blipFill>
        <p:spPr bwMode="auto">
          <a:xfrm>
            <a:off x="0" y="4305491"/>
            <a:ext cx="1415708" cy="1715590"/>
          </a:xfrm>
          <a:prstGeom prst="rect">
            <a:avLst/>
          </a:prstGeom>
          <a:noFill/>
        </p:spPr>
      </p:pic>
      <p:pic>
        <p:nvPicPr>
          <p:cNvPr id="3076" name="Picture 4" descr="E:\ChemistryLand\CHM107LLhybrid\4. Water purify conserve\WaterConservation\oxygenics_resort_spa_showerhead_diagram.jpg"/>
          <p:cNvPicPr>
            <a:picLocks noChangeAspect="1" noChangeArrowheads="1"/>
          </p:cNvPicPr>
          <p:nvPr/>
        </p:nvPicPr>
        <p:blipFill>
          <a:blip r:embed="rId4" cstate="print"/>
          <a:srcRect/>
          <a:stretch>
            <a:fillRect/>
          </a:stretch>
        </p:blipFill>
        <p:spPr bwMode="auto">
          <a:xfrm>
            <a:off x="1375668" y="4084932"/>
            <a:ext cx="1928466" cy="1928466"/>
          </a:xfrm>
          <a:prstGeom prst="rect">
            <a:avLst/>
          </a:prstGeom>
          <a:noFill/>
        </p:spPr>
      </p:pic>
      <p:pic>
        <p:nvPicPr>
          <p:cNvPr id="3078" name="Picture 6" descr="E:\ChemistryLand\CHM107LLhybrid\4. Water purify conserve\WaterConservation\low-flow-toilet.jpg"/>
          <p:cNvPicPr>
            <a:picLocks noChangeAspect="1" noChangeArrowheads="1"/>
          </p:cNvPicPr>
          <p:nvPr/>
        </p:nvPicPr>
        <p:blipFill>
          <a:blip r:embed="rId5" cstate="print"/>
          <a:srcRect/>
          <a:stretch>
            <a:fillRect/>
          </a:stretch>
        </p:blipFill>
        <p:spPr bwMode="auto">
          <a:xfrm>
            <a:off x="4436665" y="3796935"/>
            <a:ext cx="2421335" cy="1343683"/>
          </a:xfrm>
          <a:prstGeom prst="rect">
            <a:avLst/>
          </a:prstGeom>
          <a:noFill/>
        </p:spPr>
      </p:pic>
      <p:pic>
        <p:nvPicPr>
          <p:cNvPr id="3079" name="Picture 7" descr="E:\ChemistryLand\CHM107LLhybrid\4. Water purify conserve\WaterConservation\Balls.jpg"/>
          <p:cNvPicPr>
            <a:picLocks noChangeAspect="1" noChangeArrowheads="1"/>
          </p:cNvPicPr>
          <p:nvPr/>
        </p:nvPicPr>
        <p:blipFill>
          <a:blip r:embed="rId6" cstate="print"/>
          <a:srcRect l="9889" t="29688"/>
          <a:stretch>
            <a:fillRect/>
          </a:stretch>
        </p:blipFill>
        <p:spPr bwMode="auto">
          <a:xfrm>
            <a:off x="3326860" y="5170811"/>
            <a:ext cx="3531140" cy="1551427"/>
          </a:xfrm>
          <a:prstGeom prst="rect">
            <a:avLst/>
          </a:prstGeom>
          <a:noFill/>
        </p:spPr>
      </p:pic>
      <p:sp>
        <p:nvSpPr>
          <p:cNvPr id="35" name="TextBox 34"/>
          <p:cNvSpPr txBox="1"/>
          <p:nvPr/>
        </p:nvSpPr>
        <p:spPr>
          <a:xfrm>
            <a:off x="141315" y="1190270"/>
            <a:ext cx="6716685" cy="581698"/>
          </a:xfrm>
          <a:prstGeom prst="rect">
            <a:avLst/>
          </a:prstGeom>
          <a:noFill/>
        </p:spPr>
        <p:txBody>
          <a:bodyPr wrap="square" lIns="0" tIns="0" rIns="0" bIns="0" rtlCol="0">
            <a:spAutoFit/>
          </a:bodyPr>
          <a:lstStyle/>
          <a:p>
            <a:pPr>
              <a:lnSpc>
                <a:spcPct val="90000"/>
              </a:lnSpc>
            </a:pPr>
            <a:r>
              <a:rPr lang="en-US" sz="1400" b="1" dirty="0">
                <a:solidFill>
                  <a:prstClr val="black"/>
                </a:solidFill>
              </a:rPr>
              <a:t>High Efficiency (HE) Appliances:</a:t>
            </a:r>
            <a:r>
              <a:rPr lang="en-US" sz="1400" dirty="0">
                <a:solidFill>
                  <a:prstClr val="black"/>
                </a:solidFill>
              </a:rPr>
              <a:t>   The U.S. Department of Energy promoted laws that would conserve energy.  One was to require manufactures of washing machines to be more water efficient.  Since water is often heated, using less water also meant using less energy.</a:t>
            </a:r>
            <a:endParaRPr lang="en-US" sz="1400" dirty="0">
              <a:solidFill>
                <a:prstClr val="black"/>
              </a:solidFill>
            </a:endParaRPr>
          </a:p>
        </p:txBody>
      </p:sp>
      <p:sp>
        <p:nvSpPr>
          <p:cNvPr id="36" name="TextBox 35"/>
          <p:cNvSpPr txBox="1"/>
          <p:nvPr/>
        </p:nvSpPr>
        <p:spPr>
          <a:xfrm>
            <a:off x="4948249" y="1823621"/>
            <a:ext cx="1909751" cy="581698"/>
          </a:xfrm>
          <a:prstGeom prst="rect">
            <a:avLst/>
          </a:prstGeom>
          <a:noFill/>
        </p:spPr>
        <p:txBody>
          <a:bodyPr wrap="square" lIns="0" tIns="0" rIns="0" bIns="0" rtlCol="0">
            <a:spAutoFit/>
          </a:bodyPr>
          <a:lstStyle/>
          <a:p>
            <a:pPr algn="ctr">
              <a:lnSpc>
                <a:spcPct val="90000"/>
              </a:lnSpc>
            </a:pPr>
            <a:r>
              <a:rPr lang="en-US" sz="1400" dirty="0">
                <a:solidFill>
                  <a:prstClr val="black"/>
                </a:solidFill>
              </a:rPr>
              <a:t>Water efficiency expanded to toilets.   Some have dual flush.</a:t>
            </a:r>
            <a:endParaRPr lang="en-US" sz="1400" dirty="0">
              <a:solidFill>
                <a:prstClr val="black"/>
              </a:solidFill>
            </a:endParaRPr>
          </a:p>
        </p:txBody>
      </p:sp>
      <p:pic>
        <p:nvPicPr>
          <p:cNvPr id="3081" name="Picture 9" descr="E:\ChemistryLand\CHM107LLhybrid\4. Water purify conserve\WaterConservation\DualFlush.jpg"/>
          <p:cNvPicPr>
            <a:picLocks noChangeAspect="1" noChangeArrowheads="1"/>
          </p:cNvPicPr>
          <p:nvPr/>
        </p:nvPicPr>
        <p:blipFill>
          <a:blip r:embed="rId7" cstate="print">
            <a:lum contrast="10000"/>
          </a:blip>
          <a:srcRect l="11043" t="9925" r="10257" b="3960"/>
          <a:stretch>
            <a:fillRect/>
          </a:stretch>
        </p:blipFill>
        <p:spPr bwMode="auto">
          <a:xfrm>
            <a:off x="4963888" y="2416629"/>
            <a:ext cx="1807028" cy="1317172"/>
          </a:xfrm>
          <a:prstGeom prst="rect">
            <a:avLst/>
          </a:prstGeom>
          <a:noFill/>
        </p:spPr>
      </p:pic>
      <p:pic>
        <p:nvPicPr>
          <p:cNvPr id="3077" name="Picture 5" descr="E:\ChemistryLand\CHM107LLhybrid\4. Water purify conserve\WaterConservation\HEwashers.jpg"/>
          <p:cNvPicPr>
            <a:picLocks noChangeAspect="1" noChangeArrowheads="1"/>
          </p:cNvPicPr>
          <p:nvPr/>
        </p:nvPicPr>
        <p:blipFill>
          <a:blip r:embed="rId8" cstate="print"/>
          <a:srcRect/>
          <a:stretch>
            <a:fillRect/>
          </a:stretch>
        </p:blipFill>
        <p:spPr bwMode="auto">
          <a:xfrm>
            <a:off x="0" y="1763485"/>
            <a:ext cx="4953000" cy="1556658"/>
          </a:xfrm>
          <a:prstGeom prst="rect">
            <a:avLst/>
          </a:prstGeom>
          <a:noFill/>
        </p:spPr>
      </p:pic>
      <p:pic>
        <p:nvPicPr>
          <p:cNvPr id="3074" name="Picture 2" descr="E:\ChemistryLand\CHM107LLhybrid\4. Water purify conserve\WaterConservation\AeratorFaucet.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32509" y="4321628"/>
            <a:ext cx="1148764" cy="1148764"/>
          </a:xfrm>
          <a:prstGeom prst="rect">
            <a:avLst/>
          </a:prstGeom>
          <a:noFill/>
        </p:spPr>
      </p:pic>
      <p:sp>
        <p:nvSpPr>
          <p:cNvPr id="38" name="TextBox 37"/>
          <p:cNvSpPr txBox="1"/>
          <p:nvPr/>
        </p:nvSpPr>
        <p:spPr>
          <a:xfrm>
            <a:off x="1703453" y="5658281"/>
            <a:ext cx="1277952"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Aerates and pulses</a:t>
            </a:r>
            <a:endParaRPr lang="en-US" sz="1200" dirty="0">
              <a:solidFill>
                <a:prstClr val="black"/>
              </a:solidFill>
            </a:endParaRPr>
          </a:p>
        </p:txBody>
      </p:sp>
      <p:sp>
        <p:nvSpPr>
          <p:cNvPr id="39" name="TextBox 38"/>
          <p:cNvSpPr txBox="1"/>
          <p:nvPr/>
        </p:nvSpPr>
        <p:spPr>
          <a:xfrm>
            <a:off x="0" y="5841418"/>
            <a:ext cx="1277952"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Creative streams</a:t>
            </a:r>
            <a:endParaRPr lang="en-US" sz="1200" dirty="0">
              <a:solidFill>
                <a:prstClr val="black"/>
              </a:solidFill>
            </a:endParaRPr>
          </a:p>
        </p:txBody>
      </p:sp>
      <p:sp>
        <p:nvSpPr>
          <p:cNvPr id="101" name="TextBox 100"/>
          <p:cNvSpPr txBox="1"/>
          <p:nvPr/>
        </p:nvSpPr>
        <p:spPr>
          <a:xfrm>
            <a:off x="3365607" y="4226219"/>
            <a:ext cx="1021976" cy="184666"/>
          </a:xfrm>
          <a:prstGeom prst="rect">
            <a:avLst/>
          </a:prstGeom>
          <a:solidFill>
            <a:schemeClr val="bg1"/>
          </a:solidFill>
          <a:ln>
            <a:solidFill>
              <a:schemeClr val="tx1"/>
            </a:solidFill>
          </a:ln>
        </p:spPr>
        <p:txBody>
          <a:bodyPr wrap="square" lIns="0" tIns="0" rIns="0" bIns="0" rtlCol="0">
            <a:spAutoFit/>
          </a:bodyPr>
          <a:lstStyle/>
          <a:p>
            <a:pPr algn="ctr"/>
            <a:r>
              <a:rPr lang="en-US" sz="1200" b="1" dirty="0">
                <a:solidFill>
                  <a:prstClr val="black"/>
                </a:solidFill>
              </a:rPr>
              <a:t>Aerator screen</a:t>
            </a:r>
            <a:endParaRPr lang="en-US" sz="1200" dirty="0">
              <a:solidFill>
                <a:prstClr val="black"/>
              </a:solidFill>
            </a:endParaRPr>
          </a:p>
        </p:txBody>
      </p:sp>
      <p:pic>
        <p:nvPicPr>
          <p:cNvPr id="3082" name="Picture 10" descr="E:\ChemistryLand\CHM107LLhybrid\4. Water purify conserve\WaterConservation\IntroPicturePolymerSoil.jpg"/>
          <p:cNvPicPr>
            <a:picLocks noChangeAspect="1" noChangeArrowheads="1"/>
          </p:cNvPicPr>
          <p:nvPr/>
        </p:nvPicPr>
        <p:blipFill>
          <a:blip r:embed="rId10" cstate="print"/>
          <a:srcRect r="6958"/>
          <a:stretch>
            <a:fillRect/>
          </a:stretch>
        </p:blipFill>
        <p:spPr bwMode="auto">
          <a:xfrm>
            <a:off x="3239264" y="7557196"/>
            <a:ext cx="1459199" cy="1264074"/>
          </a:xfrm>
          <a:prstGeom prst="rect">
            <a:avLst/>
          </a:prstGeom>
          <a:noFill/>
        </p:spPr>
      </p:pic>
      <p:sp>
        <p:nvSpPr>
          <p:cNvPr id="41" name="TextBox 40"/>
          <p:cNvSpPr txBox="1"/>
          <p:nvPr/>
        </p:nvSpPr>
        <p:spPr>
          <a:xfrm>
            <a:off x="21772" y="7255698"/>
            <a:ext cx="3196558" cy="1745093"/>
          </a:xfrm>
          <a:prstGeom prst="rect">
            <a:avLst/>
          </a:prstGeom>
          <a:noFill/>
        </p:spPr>
        <p:txBody>
          <a:bodyPr wrap="square" lIns="0" tIns="0" rIns="0" bIns="0" rtlCol="0">
            <a:spAutoFit/>
          </a:bodyPr>
          <a:lstStyle/>
          <a:p>
            <a:pPr algn="just">
              <a:lnSpc>
                <a:spcPct val="90000"/>
              </a:lnSpc>
            </a:pPr>
            <a:r>
              <a:rPr lang="en-US" sz="1400" b="1" dirty="0">
                <a:solidFill>
                  <a:srgbClr val="1B7B49"/>
                </a:solidFill>
              </a:rPr>
              <a:t>Drought resistant plants &amp; smart irrigation</a:t>
            </a:r>
            <a:r>
              <a:rPr lang="en-US" sz="1400" dirty="0">
                <a:solidFill>
                  <a:srgbClr val="1B7B49"/>
                </a:solidFill>
              </a:rPr>
              <a:t>:  Water is also conserved by using plants that need less water.   </a:t>
            </a:r>
            <a:r>
              <a:rPr lang="en-US" sz="1400" dirty="0" err="1">
                <a:solidFill>
                  <a:srgbClr val="1B7B49"/>
                </a:solidFill>
              </a:rPr>
              <a:t>Xeriscaping</a:t>
            </a:r>
            <a:r>
              <a:rPr lang="en-US" sz="1400" dirty="0">
                <a:solidFill>
                  <a:srgbClr val="1B7B49"/>
                </a:solidFill>
              </a:rPr>
              <a:t> is landscaping with plants that reduce or eliminate irrigation. Mesa Community College has a nice </a:t>
            </a:r>
            <a:r>
              <a:rPr lang="en-US" sz="1400" dirty="0" err="1">
                <a:solidFill>
                  <a:srgbClr val="1B7B49"/>
                </a:solidFill>
              </a:rPr>
              <a:t>Xeriscape</a:t>
            </a:r>
            <a:r>
              <a:rPr lang="en-US" sz="1400" dirty="0">
                <a:solidFill>
                  <a:srgbClr val="1B7B49"/>
                </a:solidFill>
              </a:rPr>
              <a:t> area.   People need to learn not to overwater their lawns and plants and also not water during times of high evaporation (daytime or windy). </a:t>
            </a:r>
            <a:endParaRPr lang="en-US" sz="1400" dirty="0">
              <a:solidFill>
                <a:srgbClr val="1B7B4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E:\ChemistryLand\CHM107LLhybrid\4. Water purify conserve\Purification\clorox-bleach.jpg"/>
          <p:cNvPicPr>
            <a:picLocks noChangeAspect="1" noChangeArrowheads="1"/>
          </p:cNvPicPr>
          <p:nvPr/>
        </p:nvPicPr>
        <p:blipFill>
          <a:blip r:embed="rId3" cstate="print">
            <a:grayscl/>
          </a:blip>
          <a:srcRect r="15766"/>
          <a:stretch>
            <a:fillRect/>
          </a:stretch>
        </p:blipFill>
        <p:spPr bwMode="auto">
          <a:xfrm>
            <a:off x="5621654" y="7736204"/>
            <a:ext cx="1099186" cy="1304926"/>
          </a:xfrm>
          <a:prstGeom prst="rect">
            <a:avLst/>
          </a:prstGeom>
          <a:noFill/>
        </p:spPr>
      </p:pic>
      <p:sp>
        <p:nvSpPr>
          <p:cNvPr id="4" name="Hexagon 3"/>
          <p:cNvSpPr/>
          <p:nvPr/>
        </p:nvSpPr>
        <p:spPr>
          <a:xfrm>
            <a:off x="137160" y="144369"/>
            <a:ext cx="654939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7170" y="139162"/>
            <a:ext cx="6357250" cy="307777"/>
          </a:xfrm>
          <a:prstGeom prst="rect">
            <a:avLst/>
          </a:prstGeom>
          <a:noFill/>
        </p:spPr>
        <p:txBody>
          <a:bodyPr wrap="square" lIns="0" tIns="0" rIns="0" bIns="0" rtlCol="0">
            <a:spAutoFit/>
          </a:bodyPr>
          <a:lstStyle/>
          <a:p>
            <a:pPr algn="ctr"/>
            <a:r>
              <a:rPr lang="en-US" b="1" spc="-30" dirty="0">
                <a:solidFill>
                  <a:prstClr val="black"/>
                </a:solidFill>
                <a:latin typeface="Trajan Pro" pitchFamily="18" charset="0"/>
              </a:rPr>
              <a:t>Lab4: H</a:t>
            </a:r>
            <a:r>
              <a:rPr lang="en-US" b="1" spc="-30" baseline="-25000" dirty="0">
                <a:solidFill>
                  <a:prstClr val="black"/>
                </a:solidFill>
                <a:latin typeface="Trajan Pro" pitchFamily="18" charset="0"/>
              </a:rPr>
              <a:t>2</a:t>
            </a:r>
            <a:r>
              <a:rPr lang="en-US" b="1" spc="-30" dirty="0">
                <a:solidFill>
                  <a:prstClr val="black"/>
                </a:solidFill>
                <a:latin typeface="Trajan Pro" pitchFamily="18" charset="0"/>
              </a:rPr>
              <a:t>O Purification &amp; Conservation</a:t>
            </a:r>
            <a:r>
              <a:rPr lang="en-US" sz="2000" b="1" spc="-30" dirty="0">
                <a:solidFill>
                  <a:prstClr val="black"/>
                </a:solidFill>
                <a:latin typeface="Trajan Pro" pitchFamily="18" charset="0"/>
              </a:rPr>
              <a:t>:</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Combo-Filter</a:t>
            </a:r>
            <a:endParaRPr lang="en-US" sz="1400" dirty="0">
              <a:solidFill>
                <a:prstClr val="black"/>
              </a:solidFill>
              <a:latin typeface="Arial" pitchFamily="34" charset="0"/>
              <a:cs typeface="Arial" pitchFamily="34" charset="0"/>
            </a:endParaRPr>
          </a:p>
        </p:txBody>
      </p:sp>
      <p:sp>
        <p:nvSpPr>
          <p:cNvPr id="25" name="TextBox 24"/>
          <p:cNvSpPr txBox="1"/>
          <p:nvPr/>
        </p:nvSpPr>
        <p:spPr>
          <a:xfrm>
            <a:off x="3880435" y="631943"/>
            <a:ext cx="2977565" cy="969496"/>
          </a:xfrm>
          <a:prstGeom prst="rect">
            <a:avLst/>
          </a:prstGeom>
          <a:noFill/>
        </p:spPr>
        <p:txBody>
          <a:bodyPr wrap="square" lIns="0" tIns="0" rIns="0" bIns="0" rtlCol="0">
            <a:spAutoFit/>
          </a:bodyPr>
          <a:lstStyle/>
          <a:p>
            <a:pPr>
              <a:lnSpc>
                <a:spcPct val="90000"/>
              </a:lnSpc>
            </a:pPr>
            <a:r>
              <a:rPr lang="en-US" sz="1400" b="1" dirty="0">
                <a:solidFill>
                  <a:prstClr val="black"/>
                </a:solidFill>
              </a:rPr>
              <a:t>1. Combination filter:</a:t>
            </a:r>
            <a:r>
              <a:rPr lang="en-US" sz="1400" dirty="0">
                <a:solidFill>
                  <a:prstClr val="black"/>
                </a:solidFill>
              </a:rPr>
              <a:t>   Assemble a filter according to the diagram on the left.  It will trap organic (such as pesticides) and inorganic contaminants (such as toxic metal ions). </a:t>
            </a:r>
          </a:p>
        </p:txBody>
      </p:sp>
      <p:sp>
        <p:nvSpPr>
          <p:cNvPr id="97" name="TextBox 96"/>
          <p:cNvSpPr txBox="1"/>
          <p:nvPr/>
        </p:nvSpPr>
        <p:spPr>
          <a:xfrm>
            <a:off x="5255879" y="1577739"/>
            <a:ext cx="1602121" cy="2326791"/>
          </a:xfrm>
          <a:prstGeom prst="rect">
            <a:avLst/>
          </a:prstGeom>
          <a:noFill/>
        </p:spPr>
        <p:txBody>
          <a:bodyPr wrap="square" lIns="0" tIns="0" rIns="0" bIns="0" rtlCol="0">
            <a:spAutoFit/>
          </a:bodyPr>
          <a:lstStyle/>
          <a:p>
            <a:pPr>
              <a:lnSpc>
                <a:spcPct val="90000"/>
              </a:lnSpc>
            </a:pPr>
            <a:r>
              <a:rPr lang="en-US" sz="1400" b="1" dirty="0">
                <a:solidFill>
                  <a:prstClr val="black"/>
                </a:solidFill>
              </a:rPr>
              <a:t>2. TDS Meter:</a:t>
            </a:r>
            <a:r>
              <a:rPr lang="en-US" sz="1400" dirty="0">
                <a:solidFill>
                  <a:prstClr val="black"/>
                </a:solidFill>
              </a:rPr>
              <a:t>   Place 50 mL of the water sample into a 250 mL beaker.  Use the TDS meter to test the total dissolved solids.  The reading will include any toxic metal ions in the water.</a:t>
            </a:r>
          </a:p>
          <a:p>
            <a:pPr>
              <a:lnSpc>
                <a:spcPct val="90000"/>
              </a:lnSpc>
            </a:pPr>
            <a:endParaRPr lang="en-US" sz="1400" dirty="0">
              <a:solidFill>
                <a:prstClr val="black"/>
              </a:solidFill>
            </a:endParaRPr>
          </a:p>
          <a:p>
            <a:pPr>
              <a:lnSpc>
                <a:spcPct val="90000"/>
              </a:lnSpc>
            </a:pPr>
            <a:r>
              <a:rPr lang="en-US" sz="1400" dirty="0">
                <a:solidFill>
                  <a:prstClr val="black"/>
                </a:solidFill>
              </a:rPr>
              <a:t>_______ ppm=mg/L  </a:t>
            </a:r>
            <a:endParaRPr lang="en-US" sz="1400" dirty="0">
              <a:solidFill>
                <a:prstClr val="black"/>
              </a:solidFill>
            </a:endParaRPr>
          </a:p>
        </p:txBody>
      </p:sp>
      <p:pic>
        <p:nvPicPr>
          <p:cNvPr id="4098" name="Picture 2" descr="E:\ChemistryLand\CHM107LLhybrid\4. Water purify conserve\Purification\ComboFilterLabeled.jpg"/>
          <p:cNvPicPr>
            <a:picLocks noChangeAspect="1" noChangeArrowheads="1"/>
          </p:cNvPicPr>
          <p:nvPr/>
        </p:nvPicPr>
        <p:blipFill>
          <a:blip r:embed="rId4" cstate="print">
            <a:grayscl/>
          </a:blip>
          <a:srcRect/>
          <a:stretch>
            <a:fillRect/>
          </a:stretch>
        </p:blipFill>
        <p:spPr bwMode="auto">
          <a:xfrm>
            <a:off x="0" y="622408"/>
            <a:ext cx="3765177" cy="2958352"/>
          </a:xfrm>
          <a:prstGeom prst="rect">
            <a:avLst/>
          </a:prstGeom>
          <a:noFill/>
        </p:spPr>
      </p:pic>
      <p:pic>
        <p:nvPicPr>
          <p:cNvPr id="98" name="Picture 9" descr="TDS meter in beaker"/>
          <p:cNvPicPr>
            <a:picLocks noChangeAspect="1" noChangeArrowheads="1"/>
          </p:cNvPicPr>
          <p:nvPr/>
        </p:nvPicPr>
        <p:blipFill>
          <a:blip r:embed="rId5" cstate="print">
            <a:grayscl/>
            <a:lum contrast="20000"/>
          </a:blip>
          <a:srcRect/>
          <a:stretch>
            <a:fillRect/>
          </a:stretch>
        </p:blipFill>
        <p:spPr bwMode="auto">
          <a:xfrm>
            <a:off x="3880728" y="1598279"/>
            <a:ext cx="1321363" cy="2420471"/>
          </a:xfrm>
          <a:prstGeom prst="rect">
            <a:avLst/>
          </a:prstGeom>
          <a:noFill/>
        </p:spPr>
      </p:pic>
      <p:pic>
        <p:nvPicPr>
          <p:cNvPr id="4099" name="Picture 3" descr="E:\ChemistryLand\CHM107LLhybrid\4. Water purify conserve\Purification\FoodcolorDropAdded.jpg"/>
          <p:cNvPicPr>
            <a:picLocks noChangeAspect="1" noChangeArrowheads="1"/>
          </p:cNvPicPr>
          <p:nvPr/>
        </p:nvPicPr>
        <p:blipFill>
          <a:blip r:embed="rId6" cstate="print">
            <a:grayscl/>
          </a:blip>
          <a:srcRect/>
          <a:stretch>
            <a:fillRect/>
          </a:stretch>
        </p:blipFill>
        <p:spPr bwMode="auto">
          <a:xfrm>
            <a:off x="0" y="3611495"/>
            <a:ext cx="1682445" cy="1738526"/>
          </a:xfrm>
          <a:prstGeom prst="rect">
            <a:avLst/>
          </a:prstGeom>
          <a:noFill/>
        </p:spPr>
      </p:pic>
      <p:sp>
        <p:nvSpPr>
          <p:cNvPr id="104" name="TextBox 103"/>
          <p:cNvSpPr txBox="1"/>
          <p:nvPr/>
        </p:nvSpPr>
        <p:spPr>
          <a:xfrm>
            <a:off x="1728907" y="3601203"/>
            <a:ext cx="2120794" cy="1745093"/>
          </a:xfrm>
          <a:prstGeom prst="rect">
            <a:avLst/>
          </a:prstGeom>
          <a:noFill/>
        </p:spPr>
        <p:txBody>
          <a:bodyPr wrap="square" lIns="0" tIns="0" rIns="0" bIns="0" rtlCol="0">
            <a:spAutoFit/>
          </a:bodyPr>
          <a:lstStyle/>
          <a:p>
            <a:pPr>
              <a:lnSpc>
                <a:spcPct val="90000"/>
              </a:lnSpc>
            </a:pPr>
            <a:r>
              <a:rPr lang="en-US" sz="1400" b="1" dirty="0">
                <a:solidFill>
                  <a:prstClr val="black"/>
                </a:solidFill>
              </a:rPr>
              <a:t>3. Add dye:</a:t>
            </a:r>
            <a:r>
              <a:rPr lang="en-US" sz="1400" dirty="0">
                <a:solidFill>
                  <a:prstClr val="black"/>
                </a:solidFill>
              </a:rPr>
              <a:t>   Use food coloring to represent large organic molecules.  If your filter removes the dye color, that means it also removed organic compounds such as pesticides.  So add one drop of food coloring to the 50 mL water sample.</a:t>
            </a:r>
            <a:endParaRPr lang="en-US" sz="1400" dirty="0">
              <a:solidFill>
                <a:prstClr val="black"/>
              </a:solidFill>
            </a:endParaRPr>
          </a:p>
        </p:txBody>
      </p:sp>
      <p:pic>
        <p:nvPicPr>
          <p:cNvPr id="4100" name="Picture 4" descr="E:\ChemistryLand\CHM107LLhybrid\4. Water purify conserve\Purification\InjectWaterIntoFilter.jpg"/>
          <p:cNvPicPr>
            <a:picLocks noChangeAspect="1" noChangeArrowheads="1"/>
          </p:cNvPicPr>
          <p:nvPr/>
        </p:nvPicPr>
        <p:blipFill>
          <a:blip r:embed="rId7" cstate="print">
            <a:grayscl/>
            <a:lum/>
          </a:blip>
          <a:srcRect l="5341" r="3930"/>
          <a:stretch>
            <a:fillRect/>
          </a:stretch>
        </p:blipFill>
        <p:spPr bwMode="auto">
          <a:xfrm>
            <a:off x="0" y="5401874"/>
            <a:ext cx="2213002" cy="1871168"/>
          </a:xfrm>
          <a:prstGeom prst="rect">
            <a:avLst/>
          </a:prstGeom>
          <a:noFill/>
        </p:spPr>
      </p:pic>
      <p:pic>
        <p:nvPicPr>
          <p:cNvPr id="4101" name="Picture 5" descr="E:\ChemistryLand\CHM107LLhybrid\4. Water purify conserve\Purification\DrawTapIntoSyringe.jpg"/>
          <p:cNvPicPr>
            <a:picLocks noChangeAspect="1" noChangeArrowheads="1"/>
          </p:cNvPicPr>
          <p:nvPr/>
        </p:nvPicPr>
        <p:blipFill>
          <a:blip r:embed="rId8" cstate="print">
            <a:grayscl/>
            <a:lum bright="-10000" contrast="10000"/>
          </a:blip>
          <a:srcRect l="17054" r="10885"/>
          <a:stretch>
            <a:fillRect/>
          </a:stretch>
        </p:blipFill>
        <p:spPr bwMode="auto">
          <a:xfrm>
            <a:off x="3980329" y="4057169"/>
            <a:ext cx="1521438" cy="1585833"/>
          </a:xfrm>
          <a:prstGeom prst="rect">
            <a:avLst/>
          </a:prstGeom>
          <a:noFill/>
        </p:spPr>
      </p:pic>
      <p:sp>
        <p:nvSpPr>
          <p:cNvPr id="121" name="TextBox 120"/>
          <p:cNvSpPr txBox="1"/>
          <p:nvPr/>
        </p:nvSpPr>
        <p:spPr>
          <a:xfrm>
            <a:off x="5546591" y="4062244"/>
            <a:ext cx="1276830" cy="1163395"/>
          </a:xfrm>
          <a:prstGeom prst="rect">
            <a:avLst/>
          </a:prstGeom>
          <a:noFill/>
        </p:spPr>
        <p:txBody>
          <a:bodyPr wrap="square" lIns="0" tIns="0" rIns="0" bIns="0" rtlCol="0">
            <a:spAutoFit/>
          </a:bodyPr>
          <a:lstStyle/>
          <a:p>
            <a:pPr>
              <a:lnSpc>
                <a:spcPct val="90000"/>
              </a:lnSpc>
            </a:pPr>
            <a:r>
              <a:rPr lang="en-US" sz="1400" b="1" dirty="0">
                <a:solidFill>
                  <a:prstClr val="black"/>
                </a:solidFill>
              </a:rPr>
              <a:t>4. Fill syringe:</a:t>
            </a:r>
            <a:r>
              <a:rPr lang="en-US" sz="1400" dirty="0">
                <a:solidFill>
                  <a:prstClr val="black"/>
                </a:solidFill>
              </a:rPr>
              <a:t>   Fill the syringe with your sample water that has had the dye added. </a:t>
            </a:r>
            <a:endParaRPr lang="en-US" sz="1400" dirty="0">
              <a:solidFill>
                <a:prstClr val="black"/>
              </a:solidFill>
            </a:endParaRPr>
          </a:p>
        </p:txBody>
      </p:sp>
      <p:sp>
        <p:nvSpPr>
          <p:cNvPr id="122" name="TextBox 121"/>
          <p:cNvSpPr txBox="1"/>
          <p:nvPr/>
        </p:nvSpPr>
        <p:spPr>
          <a:xfrm>
            <a:off x="2305210" y="5482509"/>
            <a:ext cx="1767328" cy="1745093"/>
          </a:xfrm>
          <a:prstGeom prst="rect">
            <a:avLst/>
          </a:prstGeom>
          <a:noFill/>
        </p:spPr>
        <p:txBody>
          <a:bodyPr wrap="square" lIns="0" tIns="0" rIns="0" bIns="0" rtlCol="0">
            <a:spAutoFit/>
          </a:bodyPr>
          <a:lstStyle/>
          <a:p>
            <a:pPr>
              <a:lnSpc>
                <a:spcPct val="90000"/>
              </a:lnSpc>
            </a:pPr>
            <a:r>
              <a:rPr lang="en-US" sz="1400" b="1" dirty="0">
                <a:solidFill>
                  <a:prstClr val="black"/>
                </a:solidFill>
              </a:rPr>
              <a:t>5. Push water through filter:</a:t>
            </a:r>
            <a:r>
              <a:rPr lang="en-US" sz="1400" dirty="0">
                <a:solidFill>
                  <a:prstClr val="black"/>
                </a:solidFill>
              </a:rPr>
              <a:t>   Attach the syringe to the blue tubing.  Slowly push the water through the combination filter. Catch water in test tubes. Pour in beaker. Repeat steps 4 &amp; 5 twice. </a:t>
            </a:r>
            <a:endParaRPr lang="en-US" sz="1400" dirty="0">
              <a:solidFill>
                <a:prstClr val="black"/>
              </a:solidFill>
            </a:endParaRPr>
          </a:p>
        </p:txBody>
      </p:sp>
      <p:sp>
        <p:nvSpPr>
          <p:cNvPr id="123" name="TextBox 122"/>
          <p:cNvSpPr txBox="1"/>
          <p:nvPr/>
        </p:nvSpPr>
        <p:spPr>
          <a:xfrm>
            <a:off x="5075945" y="5683083"/>
            <a:ext cx="1763485" cy="1551194"/>
          </a:xfrm>
          <a:prstGeom prst="rect">
            <a:avLst/>
          </a:prstGeom>
          <a:noFill/>
        </p:spPr>
        <p:txBody>
          <a:bodyPr wrap="square" lIns="0" tIns="0" rIns="0" bIns="0" rtlCol="0">
            <a:spAutoFit/>
          </a:bodyPr>
          <a:lstStyle/>
          <a:p>
            <a:pPr>
              <a:lnSpc>
                <a:spcPct val="90000"/>
              </a:lnSpc>
            </a:pPr>
            <a:r>
              <a:rPr lang="en-US" sz="1400" b="1" dirty="0">
                <a:solidFill>
                  <a:prstClr val="black"/>
                </a:solidFill>
              </a:rPr>
              <a:t>6. TDS Meter:</a:t>
            </a:r>
            <a:r>
              <a:rPr lang="en-US" sz="1400" dirty="0">
                <a:solidFill>
                  <a:prstClr val="black"/>
                </a:solidFill>
              </a:rPr>
              <a:t>   Use the TDS meter again to test the total dissolved solids in your water sample after it’s been through the filter.  </a:t>
            </a:r>
          </a:p>
          <a:p>
            <a:pPr>
              <a:lnSpc>
                <a:spcPct val="90000"/>
              </a:lnSpc>
            </a:pPr>
            <a:endParaRPr lang="en-US" sz="1400" dirty="0">
              <a:solidFill>
                <a:prstClr val="black"/>
              </a:solidFill>
            </a:endParaRPr>
          </a:p>
          <a:p>
            <a:pPr>
              <a:lnSpc>
                <a:spcPct val="90000"/>
              </a:lnSpc>
            </a:pPr>
            <a:r>
              <a:rPr lang="en-US" sz="1400" dirty="0">
                <a:solidFill>
                  <a:prstClr val="black"/>
                </a:solidFill>
              </a:rPr>
              <a:t>_______ ppm=mg/L  </a:t>
            </a:r>
            <a:endParaRPr lang="en-US" sz="1400" dirty="0">
              <a:solidFill>
                <a:prstClr val="black"/>
              </a:solidFill>
            </a:endParaRPr>
          </a:p>
        </p:txBody>
      </p:sp>
      <p:pic>
        <p:nvPicPr>
          <p:cNvPr id="124" name="Picture 9" descr="TDS meter in beaker"/>
          <p:cNvPicPr>
            <a:picLocks noChangeAspect="1" noChangeArrowheads="1"/>
          </p:cNvPicPr>
          <p:nvPr/>
        </p:nvPicPr>
        <p:blipFill>
          <a:blip r:embed="rId9" cstate="print">
            <a:grayscl/>
            <a:lum contrast="20000"/>
          </a:blip>
          <a:srcRect/>
          <a:stretch>
            <a:fillRect/>
          </a:stretch>
        </p:blipFill>
        <p:spPr bwMode="auto">
          <a:xfrm>
            <a:off x="4091398" y="5693226"/>
            <a:ext cx="930118" cy="1502228"/>
          </a:xfrm>
          <a:prstGeom prst="rect">
            <a:avLst/>
          </a:prstGeom>
          <a:noFill/>
        </p:spPr>
      </p:pic>
      <p:sp>
        <p:nvSpPr>
          <p:cNvPr id="125" name="TextBox 124"/>
          <p:cNvSpPr txBox="1"/>
          <p:nvPr/>
        </p:nvSpPr>
        <p:spPr>
          <a:xfrm>
            <a:off x="128065" y="7311310"/>
            <a:ext cx="3377135" cy="1658916"/>
          </a:xfrm>
          <a:prstGeom prst="rect">
            <a:avLst/>
          </a:prstGeom>
          <a:noFill/>
        </p:spPr>
        <p:txBody>
          <a:bodyPr wrap="square" lIns="0" tIns="0" rIns="0" bIns="0" rtlCol="0">
            <a:spAutoFit/>
          </a:bodyPr>
          <a:lstStyle/>
          <a:p>
            <a:pPr>
              <a:lnSpc>
                <a:spcPct val="90000"/>
              </a:lnSpc>
            </a:pPr>
            <a:r>
              <a:rPr lang="en-US" sz="1400" b="1" dirty="0">
                <a:solidFill>
                  <a:prstClr val="black"/>
                </a:solidFill>
              </a:rPr>
              <a:t>7. Questions:</a:t>
            </a:r>
            <a:r>
              <a:rPr lang="en-US" sz="1400" dirty="0">
                <a:solidFill>
                  <a:prstClr val="black"/>
                </a:solidFill>
              </a:rPr>
              <a:t>  Did the dye color disappear after passing through the filter? ______  If not, was the color diminished?   ________</a:t>
            </a:r>
          </a:p>
          <a:p>
            <a:pPr>
              <a:lnSpc>
                <a:spcPct val="125000"/>
              </a:lnSpc>
            </a:pPr>
            <a:r>
              <a:rPr lang="en-US" sz="1400" dirty="0">
                <a:solidFill>
                  <a:prstClr val="black"/>
                </a:solidFill>
              </a:rPr>
              <a:t>What part of the filter affects the TDS value?</a:t>
            </a:r>
          </a:p>
          <a:p>
            <a:pPr>
              <a:lnSpc>
                <a:spcPct val="125000"/>
              </a:lnSpc>
            </a:pPr>
            <a:r>
              <a:rPr lang="en-US" sz="1400" dirty="0">
                <a:solidFill>
                  <a:prstClr val="black"/>
                </a:solidFill>
              </a:rPr>
              <a:t>________________________________</a:t>
            </a:r>
          </a:p>
          <a:p>
            <a:pPr>
              <a:lnSpc>
                <a:spcPct val="125000"/>
              </a:lnSpc>
            </a:pPr>
            <a:r>
              <a:rPr lang="en-US" sz="1400" dirty="0">
                <a:solidFill>
                  <a:prstClr val="black"/>
                </a:solidFill>
              </a:rPr>
              <a:t>What part of the filter traps the dye?</a:t>
            </a:r>
            <a:br>
              <a:rPr lang="en-US" sz="1400" dirty="0">
                <a:solidFill>
                  <a:prstClr val="black"/>
                </a:solidFill>
              </a:rPr>
            </a:br>
            <a:r>
              <a:rPr lang="en-US" sz="1400" dirty="0">
                <a:solidFill>
                  <a:prstClr val="black"/>
                </a:solidFill>
              </a:rPr>
              <a:t>_________________________________</a:t>
            </a:r>
            <a:endParaRPr lang="en-US" sz="1400" dirty="0">
              <a:solidFill>
                <a:prstClr val="black"/>
              </a:solidFill>
            </a:endParaRPr>
          </a:p>
        </p:txBody>
      </p:sp>
      <p:sp>
        <p:nvSpPr>
          <p:cNvPr id="126" name="TextBox 125"/>
          <p:cNvSpPr txBox="1"/>
          <p:nvPr/>
        </p:nvSpPr>
        <p:spPr>
          <a:xfrm>
            <a:off x="3537857" y="7311310"/>
            <a:ext cx="3243941" cy="1163395"/>
          </a:xfrm>
          <a:prstGeom prst="rect">
            <a:avLst/>
          </a:prstGeom>
          <a:noFill/>
        </p:spPr>
        <p:txBody>
          <a:bodyPr wrap="square" lIns="0" tIns="0" rIns="0" bIns="0" rtlCol="0">
            <a:spAutoFit/>
          </a:bodyPr>
          <a:lstStyle/>
          <a:p>
            <a:pPr>
              <a:lnSpc>
                <a:spcPct val="90000"/>
              </a:lnSpc>
              <a:buFontTx/>
              <a:buAutoNum type="arabicPeriod" startAt="8"/>
            </a:pPr>
            <a:r>
              <a:rPr lang="en-US" sz="1400" b="1" dirty="0">
                <a:solidFill>
                  <a:prstClr val="black"/>
                </a:solidFill>
              </a:rPr>
              <a:t>  Sterilization:</a:t>
            </a:r>
            <a:r>
              <a:rPr lang="en-US" sz="1400" dirty="0">
                <a:solidFill>
                  <a:prstClr val="black"/>
                </a:solidFill>
              </a:rPr>
              <a:t>   Even after filtering, microbes can be present.  6 drops of household bleach will sterilize a </a:t>
            </a:r>
          </a:p>
          <a:p>
            <a:pPr>
              <a:lnSpc>
                <a:spcPct val="90000"/>
              </a:lnSpc>
            </a:pPr>
            <a:r>
              <a:rPr lang="en-US" sz="1400" dirty="0">
                <a:solidFill>
                  <a:prstClr val="black"/>
                </a:solidFill>
              </a:rPr>
              <a:t>gallon of water.   Or you can use </a:t>
            </a:r>
          </a:p>
          <a:p>
            <a:pPr>
              <a:lnSpc>
                <a:spcPct val="90000"/>
              </a:lnSpc>
            </a:pPr>
            <a:r>
              <a:rPr lang="en-US" sz="1400" dirty="0">
                <a:solidFill>
                  <a:prstClr val="black"/>
                </a:solidFill>
              </a:rPr>
              <a:t>sunlight or UV light to sterilize </a:t>
            </a:r>
          </a:p>
          <a:p>
            <a:pPr>
              <a:lnSpc>
                <a:spcPct val="90000"/>
              </a:lnSpc>
            </a:pPr>
            <a:r>
              <a:rPr lang="en-US" sz="1400" dirty="0">
                <a:solidFill>
                  <a:prstClr val="black"/>
                </a:solidFill>
              </a:rPr>
              <a:t>your filtered sample.</a:t>
            </a:r>
            <a:endParaRPr lang="en-US" sz="1400" dirty="0">
              <a:solidFill>
                <a:prstClr val="black"/>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91440" y="144369"/>
            <a:ext cx="6675120" cy="310896"/>
          </a:xfrm>
          <a:prstGeom prst="hexagon">
            <a:avLst/>
          </a:prstGeom>
          <a:gradFill flip="none" rotWithShape="1">
            <a:gsLst>
              <a:gs pos="0">
                <a:schemeClr val="bg1">
                  <a:lumMod val="75000"/>
                </a:schemeClr>
              </a:gs>
              <a:gs pos="58000">
                <a:schemeClr val="bg1"/>
              </a:gs>
              <a:gs pos="100000">
                <a:schemeClr val="bg1"/>
              </a:gs>
            </a:gsLst>
            <a:lin ang="16200000" scaled="1"/>
            <a:tileRect/>
          </a:gradFill>
          <a:ln>
            <a:solidFill>
              <a:schemeClr val="tx1"/>
            </a:solidFill>
          </a:ln>
        </p:spPr>
        <p:txBody>
          <a:bodyPr wrap="square" lIns="0" tIns="0" rIns="0" bIns="0" rtlCol="0" anchor="ctr">
            <a:spAutoFit/>
          </a:bodyPr>
          <a:lstStyle/>
          <a:p>
            <a:pPr algn="ctr"/>
            <a:endParaRPr lang="en-US" sz="1400" b="1" i="1" dirty="0">
              <a:solidFill>
                <a:sysClr val="windowText" lastClr="000000"/>
              </a:solidFill>
              <a:latin typeface="Trajan Pro" pitchFamily="18" charset="0"/>
            </a:endParaRPr>
          </a:p>
        </p:txBody>
      </p:sp>
      <p:sp>
        <p:nvSpPr>
          <p:cNvPr id="5" name="TextBox 4"/>
          <p:cNvSpPr txBox="1"/>
          <p:nvPr/>
        </p:nvSpPr>
        <p:spPr>
          <a:xfrm>
            <a:off x="218665" y="139162"/>
            <a:ext cx="6420671" cy="307777"/>
          </a:xfrm>
          <a:prstGeom prst="rect">
            <a:avLst/>
          </a:prstGeom>
          <a:noFill/>
        </p:spPr>
        <p:txBody>
          <a:bodyPr wrap="square" lIns="0" tIns="0" rIns="0" bIns="0" rtlCol="0">
            <a:spAutoFit/>
          </a:bodyPr>
          <a:lstStyle/>
          <a:p>
            <a:pPr algn="ctr"/>
            <a:r>
              <a:rPr lang="en-US" b="1" spc="-30" dirty="0">
                <a:solidFill>
                  <a:prstClr val="black"/>
                </a:solidFill>
                <a:latin typeface="Trajan Pro" pitchFamily="18" charset="0"/>
              </a:rPr>
              <a:t>Lab 4: H</a:t>
            </a:r>
            <a:r>
              <a:rPr lang="en-US" b="1" spc="-30" baseline="-25000" dirty="0">
                <a:solidFill>
                  <a:prstClr val="black"/>
                </a:solidFill>
                <a:latin typeface="Trajan Pro" pitchFamily="18" charset="0"/>
              </a:rPr>
              <a:t>2</a:t>
            </a:r>
            <a:r>
              <a:rPr lang="en-US" b="1" spc="-30" dirty="0">
                <a:solidFill>
                  <a:prstClr val="black"/>
                </a:solidFill>
                <a:latin typeface="Trajan Pro" pitchFamily="18" charset="0"/>
              </a:rPr>
              <a:t>O Purification &amp; Conservation:</a:t>
            </a:r>
            <a:r>
              <a:rPr lang="en-US" sz="2000" b="1" dirty="0">
                <a:solidFill>
                  <a:prstClr val="black"/>
                </a:solidFill>
                <a:latin typeface="Trajan Pro" pitchFamily="18" charset="0"/>
              </a:rPr>
              <a:t> </a:t>
            </a:r>
            <a:r>
              <a:rPr lang="en-US" sz="1600" dirty="0">
                <a:solidFill>
                  <a:prstClr val="black"/>
                </a:solidFill>
                <a:latin typeface="Arial" pitchFamily="34" charset="0"/>
                <a:cs typeface="Arial" pitchFamily="34" charset="0"/>
              </a:rPr>
              <a:t>Conservation</a:t>
            </a:r>
            <a:endParaRPr lang="en-US" sz="1400" dirty="0">
              <a:solidFill>
                <a:prstClr val="black"/>
              </a:solidFill>
              <a:latin typeface="Arial" pitchFamily="34" charset="0"/>
              <a:cs typeface="Arial" pitchFamily="34" charset="0"/>
            </a:endParaRPr>
          </a:p>
        </p:txBody>
      </p:sp>
      <p:sp>
        <p:nvSpPr>
          <p:cNvPr id="97" name="TextBox 96"/>
          <p:cNvSpPr txBox="1"/>
          <p:nvPr/>
        </p:nvSpPr>
        <p:spPr>
          <a:xfrm>
            <a:off x="74816" y="2845310"/>
            <a:ext cx="6783183" cy="5707020"/>
          </a:xfrm>
          <a:prstGeom prst="rect">
            <a:avLst/>
          </a:prstGeom>
          <a:noFill/>
        </p:spPr>
        <p:txBody>
          <a:bodyPr wrap="square" lIns="0" tIns="0" rIns="0" bIns="0" rtlCol="0">
            <a:spAutoFit/>
          </a:bodyPr>
          <a:lstStyle/>
          <a:p>
            <a:pPr>
              <a:lnSpc>
                <a:spcPct val="125000"/>
              </a:lnSpc>
            </a:pPr>
            <a:r>
              <a:rPr lang="en-US" sz="1400" b="1" dirty="0">
                <a:solidFill>
                  <a:prstClr val="black"/>
                </a:solidFill>
              </a:rPr>
              <a:t>2a. Volume &amp; Mass Change due to water:</a:t>
            </a:r>
            <a:r>
              <a:rPr lang="en-US" sz="1400" dirty="0">
                <a:solidFill>
                  <a:prstClr val="black"/>
                </a:solidFill>
              </a:rPr>
              <a:t>   Use digital caliper to measure diameter of three of the </a:t>
            </a:r>
            <a:r>
              <a:rPr lang="en-US" sz="1400" b="1" dirty="0">
                <a:solidFill>
                  <a:prstClr val="black"/>
                </a:solidFill>
              </a:rPr>
              <a:t>dry</a:t>
            </a:r>
            <a:r>
              <a:rPr lang="en-US" sz="1400" dirty="0">
                <a:solidFill>
                  <a:prstClr val="black"/>
                </a:solidFill>
              </a:rPr>
              <a:t> sodium polyacrylate beads.   Diameters (mm): ________    ________   ________</a:t>
            </a:r>
          </a:p>
          <a:p>
            <a:pPr>
              <a:lnSpc>
                <a:spcPct val="125000"/>
              </a:lnSpc>
            </a:pPr>
            <a:r>
              <a:rPr lang="en-US" sz="1400" b="1" dirty="0">
                <a:solidFill>
                  <a:prstClr val="black"/>
                </a:solidFill>
              </a:rPr>
              <a:t>2b.</a:t>
            </a:r>
            <a:r>
              <a:rPr lang="en-US" sz="1400" dirty="0">
                <a:solidFill>
                  <a:prstClr val="black"/>
                </a:solidFill>
              </a:rPr>
              <a:t>  Divide the diameters by two to get </a:t>
            </a:r>
            <a:r>
              <a:rPr lang="en-US" sz="1400" b="1" dirty="0">
                <a:solidFill>
                  <a:prstClr val="black"/>
                </a:solidFill>
              </a:rPr>
              <a:t>radius</a:t>
            </a:r>
            <a:r>
              <a:rPr lang="en-US" sz="1400" dirty="0">
                <a:solidFill>
                  <a:prstClr val="black"/>
                </a:solidFill>
              </a:rPr>
              <a:t> of each bead:  _______   _______   _______</a:t>
            </a:r>
          </a:p>
          <a:p>
            <a:pPr>
              <a:lnSpc>
                <a:spcPct val="125000"/>
              </a:lnSpc>
            </a:pPr>
            <a:r>
              <a:rPr lang="en-US" sz="1400" b="1" dirty="0">
                <a:solidFill>
                  <a:prstClr val="black"/>
                </a:solidFill>
              </a:rPr>
              <a:t>2c.</a:t>
            </a:r>
            <a:r>
              <a:rPr lang="en-US" sz="1400" dirty="0">
                <a:solidFill>
                  <a:prstClr val="black"/>
                </a:solidFill>
              </a:rPr>
              <a:t>  Find average </a:t>
            </a:r>
            <a:r>
              <a:rPr lang="en-US" sz="1400" b="1" dirty="0">
                <a:solidFill>
                  <a:prstClr val="black"/>
                </a:solidFill>
              </a:rPr>
              <a:t>radius</a:t>
            </a:r>
            <a:r>
              <a:rPr lang="en-US" sz="1400" dirty="0">
                <a:solidFill>
                  <a:prstClr val="black"/>
                </a:solidFill>
              </a:rPr>
              <a:t> of the </a:t>
            </a:r>
            <a:r>
              <a:rPr lang="en-US" sz="1400" b="1" dirty="0">
                <a:solidFill>
                  <a:prstClr val="black"/>
                </a:solidFill>
              </a:rPr>
              <a:t>dry</a:t>
            </a:r>
            <a:r>
              <a:rPr lang="en-US" sz="1400" dirty="0">
                <a:solidFill>
                  <a:prstClr val="black"/>
                </a:solidFill>
              </a:rPr>
              <a:t> beads (get total then divide by 3):  _______</a:t>
            </a:r>
          </a:p>
          <a:p>
            <a:pPr>
              <a:lnSpc>
                <a:spcPct val="125000"/>
              </a:lnSpc>
            </a:pPr>
            <a:r>
              <a:rPr lang="en-US" sz="1400" b="1" dirty="0">
                <a:solidFill>
                  <a:prstClr val="black"/>
                </a:solidFill>
              </a:rPr>
              <a:t>2d. </a:t>
            </a:r>
            <a:r>
              <a:rPr lang="en-US" sz="1400" dirty="0">
                <a:solidFill>
                  <a:prstClr val="black"/>
                </a:solidFill>
              </a:rPr>
              <a:t> Use portable or analytical balance to measure </a:t>
            </a:r>
            <a:r>
              <a:rPr lang="en-US" sz="1400" b="1" dirty="0">
                <a:solidFill>
                  <a:prstClr val="black"/>
                </a:solidFill>
              </a:rPr>
              <a:t>mass</a:t>
            </a:r>
            <a:r>
              <a:rPr lang="en-US" sz="1400" dirty="0">
                <a:solidFill>
                  <a:prstClr val="black"/>
                </a:solidFill>
              </a:rPr>
              <a:t> of all 3 </a:t>
            </a:r>
            <a:r>
              <a:rPr lang="en-US" sz="1400" b="1" dirty="0">
                <a:solidFill>
                  <a:prstClr val="black"/>
                </a:solidFill>
              </a:rPr>
              <a:t>dry</a:t>
            </a:r>
            <a:r>
              <a:rPr lang="en-US" sz="1400" dirty="0">
                <a:solidFill>
                  <a:prstClr val="black"/>
                </a:solidFill>
              </a:rPr>
              <a:t> beads:  __________ </a:t>
            </a:r>
          </a:p>
          <a:p>
            <a:pPr>
              <a:lnSpc>
                <a:spcPct val="125000"/>
              </a:lnSpc>
            </a:pPr>
            <a:r>
              <a:rPr lang="en-US" sz="1400" dirty="0">
                <a:solidFill>
                  <a:prstClr val="black"/>
                </a:solidFill>
              </a:rPr>
              <a:t>Place the 3 spheres in warm tap water (or warm distilled water) to speed up absorption.</a:t>
            </a:r>
          </a:p>
          <a:p>
            <a:pPr>
              <a:lnSpc>
                <a:spcPct val="125000"/>
              </a:lnSpc>
            </a:pPr>
            <a:r>
              <a:rPr lang="en-US" sz="1400" b="1" dirty="0">
                <a:solidFill>
                  <a:prstClr val="black"/>
                </a:solidFill>
              </a:rPr>
              <a:t>2e.</a:t>
            </a:r>
            <a:r>
              <a:rPr lang="en-US" sz="1400" dirty="0">
                <a:solidFill>
                  <a:prstClr val="black"/>
                </a:solidFill>
              </a:rPr>
              <a:t>  Measure total mass of the 3 enlarged </a:t>
            </a:r>
            <a:r>
              <a:rPr lang="en-US" sz="1400" b="1" dirty="0">
                <a:solidFill>
                  <a:prstClr val="black"/>
                </a:solidFill>
              </a:rPr>
              <a:t>wet</a:t>
            </a:r>
            <a:r>
              <a:rPr lang="en-US" sz="1400" dirty="0">
                <a:solidFill>
                  <a:prstClr val="black"/>
                </a:solidFill>
              </a:rPr>
              <a:t> beads:  __________ grams</a:t>
            </a:r>
          </a:p>
          <a:p>
            <a:pPr>
              <a:lnSpc>
                <a:spcPct val="125000"/>
              </a:lnSpc>
            </a:pPr>
            <a:r>
              <a:rPr lang="en-US" sz="1400" b="1" dirty="0">
                <a:solidFill>
                  <a:prstClr val="black"/>
                </a:solidFill>
              </a:rPr>
              <a:t>2f. </a:t>
            </a:r>
            <a:r>
              <a:rPr lang="en-US" sz="1400" dirty="0">
                <a:solidFill>
                  <a:prstClr val="black"/>
                </a:solidFill>
              </a:rPr>
              <a:t> Divide </a:t>
            </a:r>
            <a:r>
              <a:rPr lang="en-US" sz="1400" b="1" dirty="0">
                <a:solidFill>
                  <a:prstClr val="black"/>
                </a:solidFill>
              </a:rPr>
              <a:t>mass</a:t>
            </a:r>
            <a:r>
              <a:rPr lang="en-US" sz="1400" dirty="0">
                <a:solidFill>
                  <a:prstClr val="black"/>
                </a:solidFill>
              </a:rPr>
              <a:t> of the 3 </a:t>
            </a:r>
            <a:r>
              <a:rPr lang="en-US" sz="1400" b="1" dirty="0">
                <a:solidFill>
                  <a:prstClr val="black"/>
                </a:solidFill>
              </a:rPr>
              <a:t>wet</a:t>
            </a:r>
            <a:r>
              <a:rPr lang="en-US" sz="1400" dirty="0">
                <a:solidFill>
                  <a:prstClr val="black"/>
                </a:solidFill>
              </a:rPr>
              <a:t> beads(2e) by the </a:t>
            </a:r>
            <a:r>
              <a:rPr lang="en-US" sz="1400" b="1" dirty="0">
                <a:solidFill>
                  <a:prstClr val="black"/>
                </a:solidFill>
              </a:rPr>
              <a:t>mass</a:t>
            </a:r>
            <a:r>
              <a:rPr lang="en-US" sz="1400" dirty="0">
                <a:solidFill>
                  <a:prstClr val="black"/>
                </a:solidFill>
              </a:rPr>
              <a:t> of the 3 </a:t>
            </a:r>
            <a:r>
              <a:rPr lang="en-US" sz="1400" b="1" dirty="0">
                <a:solidFill>
                  <a:prstClr val="black"/>
                </a:solidFill>
              </a:rPr>
              <a:t>dry</a:t>
            </a:r>
            <a:r>
              <a:rPr lang="en-US" sz="1400" dirty="0">
                <a:solidFill>
                  <a:prstClr val="black"/>
                </a:solidFill>
              </a:rPr>
              <a:t> beads(2d).  ___________</a:t>
            </a:r>
          </a:p>
          <a:p>
            <a:pPr>
              <a:lnSpc>
                <a:spcPct val="125000"/>
              </a:lnSpc>
            </a:pPr>
            <a:r>
              <a:rPr lang="en-US" sz="1400" dirty="0">
                <a:solidFill>
                  <a:prstClr val="black"/>
                </a:solidFill>
              </a:rPr>
              <a:t>    This tells you how many times larger </a:t>
            </a:r>
            <a:r>
              <a:rPr lang="en-US" sz="1400" b="1" u="sng" dirty="0">
                <a:solidFill>
                  <a:prstClr val="black"/>
                </a:solidFill>
              </a:rPr>
              <a:t>by Weight</a:t>
            </a:r>
            <a:r>
              <a:rPr lang="en-US" sz="1400" dirty="0">
                <a:solidFill>
                  <a:prstClr val="black"/>
                </a:solidFill>
              </a:rPr>
              <a:t> the beads get in water.</a:t>
            </a:r>
          </a:p>
          <a:p>
            <a:pPr>
              <a:lnSpc>
                <a:spcPct val="125000"/>
              </a:lnSpc>
            </a:pPr>
            <a:r>
              <a:rPr lang="en-US" sz="1400" b="1" dirty="0">
                <a:solidFill>
                  <a:prstClr val="black"/>
                </a:solidFill>
              </a:rPr>
              <a:t>2g. </a:t>
            </a:r>
            <a:r>
              <a:rPr lang="en-US" sz="1400" dirty="0">
                <a:solidFill>
                  <a:prstClr val="black"/>
                </a:solidFill>
              </a:rPr>
              <a:t> Measure diameters of the enlarged </a:t>
            </a:r>
            <a:r>
              <a:rPr lang="en-US" sz="1400" b="1" dirty="0">
                <a:solidFill>
                  <a:prstClr val="black"/>
                </a:solidFill>
              </a:rPr>
              <a:t>wet</a:t>
            </a:r>
            <a:r>
              <a:rPr lang="en-US" sz="1400" dirty="0">
                <a:solidFill>
                  <a:prstClr val="black"/>
                </a:solidFill>
              </a:rPr>
              <a:t> beads (in mm):  ________   ________  ________</a:t>
            </a:r>
          </a:p>
          <a:p>
            <a:pPr>
              <a:lnSpc>
                <a:spcPct val="125000"/>
              </a:lnSpc>
            </a:pPr>
            <a:r>
              <a:rPr lang="en-US" sz="1400" b="1" dirty="0">
                <a:solidFill>
                  <a:prstClr val="black"/>
                </a:solidFill>
              </a:rPr>
              <a:t>2h.</a:t>
            </a:r>
            <a:r>
              <a:rPr lang="en-US" sz="1400" dirty="0">
                <a:solidFill>
                  <a:prstClr val="black"/>
                </a:solidFill>
              </a:rPr>
              <a:t>  Divide the diameters by two to get </a:t>
            </a:r>
            <a:r>
              <a:rPr lang="en-US" sz="1400" b="1" dirty="0">
                <a:solidFill>
                  <a:prstClr val="black"/>
                </a:solidFill>
              </a:rPr>
              <a:t>radius</a:t>
            </a:r>
            <a:r>
              <a:rPr lang="en-US" sz="1400" dirty="0">
                <a:solidFill>
                  <a:prstClr val="black"/>
                </a:solidFill>
              </a:rPr>
              <a:t> of each wet bead:  _______  _______  _______</a:t>
            </a:r>
          </a:p>
          <a:p>
            <a:pPr>
              <a:lnSpc>
                <a:spcPct val="125000"/>
              </a:lnSpc>
            </a:pPr>
            <a:r>
              <a:rPr lang="en-US" sz="1400" b="1" dirty="0">
                <a:solidFill>
                  <a:prstClr val="black"/>
                </a:solidFill>
              </a:rPr>
              <a:t>2i.</a:t>
            </a:r>
            <a:r>
              <a:rPr lang="en-US" sz="1400" dirty="0">
                <a:solidFill>
                  <a:prstClr val="black"/>
                </a:solidFill>
              </a:rPr>
              <a:t>  Find average </a:t>
            </a:r>
            <a:r>
              <a:rPr lang="en-US" sz="1400" b="1" dirty="0">
                <a:solidFill>
                  <a:prstClr val="black"/>
                </a:solidFill>
              </a:rPr>
              <a:t>radius</a:t>
            </a:r>
            <a:r>
              <a:rPr lang="en-US" sz="1400" dirty="0">
                <a:solidFill>
                  <a:prstClr val="black"/>
                </a:solidFill>
              </a:rPr>
              <a:t> of the 3 </a:t>
            </a:r>
            <a:r>
              <a:rPr lang="en-US" sz="1400" b="1" dirty="0">
                <a:solidFill>
                  <a:prstClr val="black"/>
                </a:solidFill>
              </a:rPr>
              <a:t>wet </a:t>
            </a:r>
            <a:r>
              <a:rPr lang="en-US" sz="1400" dirty="0">
                <a:solidFill>
                  <a:prstClr val="black"/>
                </a:solidFill>
              </a:rPr>
              <a:t>beads</a:t>
            </a:r>
            <a:r>
              <a:rPr lang="en-US" sz="1400" b="1" dirty="0">
                <a:solidFill>
                  <a:prstClr val="black"/>
                </a:solidFill>
              </a:rPr>
              <a:t>:</a:t>
            </a:r>
            <a:r>
              <a:rPr lang="en-US" sz="1400" dirty="0">
                <a:solidFill>
                  <a:prstClr val="black"/>
                </a:solidFill>
              </a:rPr>
              <a:t> _________</a:t>
            </a:r>
          </a:p>
          <a:p>
            <a:pPr>
              <a:lnSpc>
                <a:spcPct val="125000"/>
              </a:lnSpc>
            </a:pPr>
            <a:r>
              <a:rPr lang="en-US" sz="1400" b="1" dirty="0">
                <a:solidFill>
                  <a:prstClr val="black"/>
                </a:solidFill>
              </a:rPr>
              <a:t>2j.</a:t>
            </a:r>
            <a:r>
              <a:rPr lang="en-US" sz="1400" dirty="0">
                <a:solidFill>
                  <a:prstClr val="black"/>
                </a:solidFill>
              </a:rPr>
              <a:t>  Divide average </a:t>
            </a:r>
            <a:r>
              <a:rPr lang="en-US" sz="1400" b="1" dirty="0">
                <a:solidFill>
                  <a:prstClr val="black"/>
                </a:solidFill>
              </a:rPr>
              <a:t>radius </a:t>
            </a:r>
            <a:r>
              <a:rPr lang="en-US" sz="1400" dirty="0">
                <a:solidFill>
                  <a:prstClr val="black"/>
                </a:solidFill>
              </a:rPr>
              <a:t>of the 3 large wet beads(2i) by the average </a:t>
            </a:r>
            <a:r>
              <a:rPr lang="en-US" sz="1400" b="1" dirty="0">
                <a:solidFill>
                  <a:prstClr val="black"/>
                </a:solidFill>
              </a:rPr>
              <a:t>radius </a:t>
            </a:r>
            <a:r>
              <a:rPr lang="en-US" sz="1400" dirty="0">
                <a:solidFill>
                  <a:prstClr val="black"/>
                </a:solidFill>
              </a:rPr>
              <a:t>of the 3 dry beads(2c).  _________    This tell you how many times larger </a:t>
            </a:r>
            <a:r>
              <a:rPr lang="en-US" sz="1400" b="1" u="sng" dirty="0">
                <a:solidFill>
                  <a:prstClr val="black"/>
                </a:solidFill>
              </a:rPr>
              <a:t>by Scale</a:t>
            </a:r>
            <a:r>
              <a:rPr lang="en-US" sz="1400" dirty="0">
                <a:solidFill>
                  <a:prstClr val="black"/>
                </a:solidFill>
              </a:rPr>
              <a:t> the wet beads are.</a:t>
            </a:r>
          </a:p>
          <a:p>
            <a:pPr>
              <a:lnSpc>
                <a:spcPct val="125000"/>
              </a:lnSpc>
            </a:pPr>
            <a:r>
              <a:rPr lang="en-US" sz="1400" b="1" dirty="0">
                <a:solidFill>
                  <a:prstClr val="black"/>
                </a:solidFill>
              </a:rPr>
              <a:t>2k.</a:t>
            </a:r>
            <a:r>
              <a:rPr lang="en-US" sz="1400" dirty="0">
                <a:solidFill>
                  <a:prstClr val="black"/>
                </a:solidFill>
              </a:rPr>
              <a:t>  Use V=</a:t>
            </a:r>
            <a:r>
              <a:rPr lang="en-US" sz="1400" baseline="30000" dirty="0">
                <a:solidFill>
                  <a:prstClr val="black"/>
                </a:solidFill>
              </a:rPr>
              <a:t>4</a:t>
            </a:r>
            <a:r>
              <a:rPr lang="en-US" sz="1400" dirty="0">
                <a:solidFill>
                  <a:prstClr val="black"/>
                </a:solidFill>
              </a:rPr>
              <a:t>/</a:t>
            </a:r>
            <a:r>
              <a:rPr lang="en-US" sz="1400" baseline="-25000" dirty="0">
                <a:solidFill>
                  <a:prstClr val="black"/>
                </a:solidFill>
              </a:rPr>
              <a:t>3</a:t>
            </a:r>
            <a:r>
              <a:rPr lang="el-GR" sz="1400" dirty="0">
                <a:solidFill>
                  <a:prstClr val="black"/>
                </a:solidFill>
              </a:rPr>
              <a:t>π</a:t>
            </a:r>
            <a:r>
              <a:rPr lang="en-US" sz="1400" dirty="0">
                <a:solidFill>
                  <a:prstClr val="black"/>
                </a:solidFill>
              </a:rPr>
              <a:t>r</a:t>
            </a:r>
            <a:r>
              <a:rPr lang="en-US" sz="1400" baseline="30000" dirty="0">
                <a:solidFill>
                  <a:prstClr val="black"/>
                </a:solidFill>
              </a:rPr>
              <a:t>3</a:t>
            </a:r>
            <a:r>
              <a:rPr lang="en-US" sz="1400" dirty="0">
                <a:solidFill>
                  <a:prstClr val="black"/>
                </a:solidFill>
              </a:rPr>
              <a:t> to get volume (cubic mm) of each </a:t>
            </a:r>
            <a:r>
              <a:rPr lang="en-US" sz="1400" b="1" dirty="0">
                <a:solidFill>
                  <a:prstClr val="black"/>
                </a:solidFill>
              </a:rPr>
              <a:t>dry</a:t>
            </a:r>
            <a:r>
              <a:rPr lang="en-US" sz="1400" dirty="0">
                <a:solidFill>
                  <a:prstClr val="black"/>
                </a:solidFill>
              </a:rPr>
              <a:t> bead then total up their volumes:  _______    _______     _______    Total=</a:t>
            </a:r>
            <a:r>
              <a:rPr lang="en-US" sz="1400" b="1" dirty="0">
                <a:solidFill>
                  <a:prstClr val="black"/>
                </a:solidFill>
              </a:rPr>
              <a:t>_______     Show work on back. </a:t>
            </a:r>
          </a:p>
          <a:p>
            <a:pPr>
              <a:lnSpc>
                <a:spcPct val="125000"/>
              </a:lnSpc>
            </a:pPr>
            <a:r>
              <a:rPr lang="en-US" sz="1400" b="1" dirty="0">
                <a:solidFill>
                  <a:prstClr val="black"/>
                </a:solidFill>
              </a:rPr>
              <a:t>2L.</a:t>
            </a:r>
            <a:r>
              <a:rPr lang="en-US" sz="1400" dirty="0">
                <a:solidFill>
                  <a:prstClr val="black"/>
                </a:solidFill>
              </a:rPr>
              <a:t>  Use V=</a:t>
            </a:r>
            <a:r>
              <a:rPr lang="en-US" sz="1400" baseline="30000" dirty="0">
                <a:solidFill>
                  <a:prstClr val="black"/>
                </a:solidFill>
              </a:rPr>
              <a:t>4</a:t>
            </a:r>
            <a:r>
              <a:rPr lang="en-US" sz="1400" dirty="0">
                <a:solidFill>
                  <a:prstClr val="black"/>
                </a:solidFill>
              </a:rPr>
              <a:t>/</a:t>
            </a:r>
            <a:r>
              <a:rPr lang="en-US" sz="1400" baseline="-25000" dirty="0">
                <a:solidFill>
                  <a:prstClr val="black"/>
                </a:solidFill>
              </a:rPr>
              <a:t>3</a:t>
            </a:r>
            <a:r>
              <a:rPr lang="el-GR" sz="1400" dirty="0">
                <a:solidFill>
                  <a:prstClr val="black"/>
                </a:solidFill>
              </a:rPr>
              <a:t>π</a:t>
            </a:r>
            <a:r>
              <a:rPr lang="en-US" sz="1400" dirty="0">
                <a:solidFill>
                  <a:prstClr val="black"/>
                </a:solidFill>
              </a:rPr>
              <a:t>r</a:t>
            </a:r>
            <a:r>
              <a:rPr lang="en-US" sz="1400" baseline="30000" dirty="0">
                <a:solidFill>
                  <a:prstClr val="black"/>
                </a:solidFill>
              </a:rPr>
              <a:t>3</a:t>
            </a:r>
            <a:r>
              <a:rPr lang="en-US" sz="1400" dirty="0">
                <a:solidFill>
                  <a:prstClr val="black"/>
                </a:solidFill>
              </a:rPr>
              <a:t> to get volume (cubic mm) of each </a:t>
            </a:r>
            <a:r>
              <a:rPr lang="en-US" sz="1400" b="1" dirty="0">
                <a:solidFill>
                  <a:prstClr val="black"/>
                </a:solidFill>
              </a:rPr>
              <a:t>wet</a:t>
            </a:r>
            <a:r>
              <a:rPr lang="en-US" sz="1400" dirty="0">
                <a:solidFill>
                  <a:prstClr val="black"/>
                </a:solidFill>
              </a:rPr>
              <a:t> bead then total up their volumes:  _______    _______     _______    Total=</a:t>
            </a:r>
            <a:r>
              <a:rPr lang="en-US" sz="1400" b="1" dirty="0">
                <a:solidFill>
                  <a:prstClr val="black"/>
                </a:solidFill>
              </a:rPr>
              <a:t>_______</a:t>
            </a:r>
            <a:r>
              <a:rPr lang="en-US" sz="1400" dirty="0">
                <a:solidFill>
                  <a:prstClr val="black"/>
                </a:solidFill>
              </a:rPr>
              <a:t> </a:t>
            </a:r>
            <a:r>
              <a:rPr lang="en-US" sz="1400" b="1" dirty="0">
                <a:solidFill>
                  <a:prstClr val="black"/>
                </a:solidFill>
              </a:rPr>
              <a:t>    Show work on back. </a:t>
            </a:r>
            <a:endParaRPr lang="en-US" sz="1400" dirty="0">
              <a:solidFill>
                <a:prstClr val="black"/>
              </a:solidFill>
            </a:endParaRPr>
          </a:p>
          <a:p>
            <a:r>
              <a:rPr lang="en-US" sz="1400" b="1" dirty="0">
                <a:solidFill>
                  <a:prstClr val="black"/>
                </a:solidFill>
              </a:rPr>
              <a:t>2m. </a:t>
            </a:r>
            <a:r>
              <a:rPr lang="en-US" sz="1400" dirty="0">
                <a:solidFill>
                  <a:prstClr val="black"/>
                </a:solidFill>
              </a:rPr>
              <a:t> Divide average </a:t>
            </a:r>
            <a:r>
              <a:rPr lang="en-US" sz="1400" b="1" dirty="0">
                <a:solidFill>
                  <a:prstClr val="black"/>
                </a:solidFill>
              </a:rPr>
              <a:t>volume</a:t>
            </a:r>
            <a:r>
              <a:rPr lang="en-US" sz="1400" dirty="0">
                <a:solidFill>
                  <a:prstClr val="black"/>
                </a:solidFill>
              </a:rPr>
              <a:t> of wet beads by average </a:t>
            </a:r>
            <a:r>
              <a:rPr lang="en-US" sz="1400" b="1" dirty="0">
                <a:solidFill>
                  <a:prstClr val="black"/>
                </a:solidFill>
              </a:rPr>
              <a:t>volume</a:t>
            </a:r>
            <a:r>
              <a:rPr lang="en-US" sz="1400" dirty="0">
                <a:solidFill>
                  <a:prstClr val="black"/>
                </a:solidFill>
              </a:rPr>
              <a:t> of dry beads to see how many times larger </a:t>
            </a:r>
            <a:r>
              <a:rPr lang="en-US" sz="1400" b="1" u="sng" dirty="0">
                <a:solidFill>
                  <a:prstClr val="black"/>
                </a:solidFill>
              </a:rPr>
              <a:t>by Volume</a:t>
            </a:r>
            <a:r>
              <a:rPr lang="en-US" sz="1400" dirty="0">
                <a:solidFill>
                  <a:prstClr val="black"/>
                </a:solidFill>
              </a:rPr>
              <a:t> the wet beads became.     _____________  </a:t>
            </a:r>
            <a:endParaRPr lang="en-US" sz="1400" b="1" dirty="0">
              <a:solidFill>
                <a:prstClr val="black"/>
              </a:solidFill>
            </a:endParaRPr>
          </a:p>
          <a:p>
            <a:r>
              <a:rPr lang="en-US" sz="1400" b="1" i="1" dirty="0">
                <a:solidFill>
                  <a:prstClr val="black"/>
                </a:solidFill>
              </a:rPr>
              <a:t>Note: </a:t>
            </a:r>
            <a:r>
              <a:rPr lang="en-US" sz="1400" i="1" dirty="0">
                <a:solidFill>
                  <a:prstClr val="black"/>
                </a:solidFill>
              </a:rPr>
              <a:t> Saying something is 10 times larger is </a:t>
            </a:r>
            <a:r>
              <a:rPr lang="en-US" sz="1400" b="1" i="1" dirty="0">
                <a:solidFill>
                  <a:prstClr val="black"/>
                </a:solidFill>
              </a:rPr>
              <a:t>incomplete</a:t>
            </a:r>
            <a:r>
              <a:rPr lang="en-US" sz="1400" i="1" dirty="0">
                <a:solidFill>
                  <a:prstClr val="black"/>
                </a:solidFill>
              </a:rPr>
              <a:t>.   You have to ask, “Is it 10 times </a:t>
            </a:r>
            <a:r>
              <a:rPr lang="en-US" sz="1400" b="1" i="1" dirty="0">
                <a:solidFill>
                  <a:prstClr val="black"/>
                </a:solidFill>
              </a:rPr>
              <a:t>larger</a:t>
            </a:r>
            <a:r>
              <a:rPr lang="en-US" sz="1400" i="1" dirty="0">
                <a:solidFill>
                  <a:prstClr val="black"/>
                </a:solidFill>
              </a:rPr>
              <a:t> by </a:t>
            </a:r>
            <a:r>
              <a:rPr lang="en-US" sz="1400" b="1" i="1" dirty="0">
                <a:solidFill>
                  <a:prstClr val="black"/>
                </a:solidFill>
              </a:rPr>
              <a:t>weight</a:t>
            </a:r>
            <a:r>
              <a:rPr lang="en-US" sz="1400" i="1" dirty="0">
                <a:solidFill>
                  <a:prstClr val="black"/>
                </a:solidFill>
              </a:rPr>
              <a:t>, by </a:t>
            </a:r>
            <a:r>
              <a:rPr lang="en-US" sz="1400" b="1" i="1" dirty="0">
                <a:solidFill>
                  <a:prstClr val="black"/>
                </a:solidFill>
              </a:rPr>
              <a:t>scale</a:t>
            </a:r>
            <a:r>
              <a:rPr lang="en-US" sz="1400" i="1" dirty="0">
                <a:solidFill>
                  <a:prstClr val="black"/>
                </a:solidFill>
              </a:rPr>
              <a:t>, or by </a:t>
            </a:r>
            <a:r>
              <a:rPr lang="en-US" sz="1400" b="1" i="1" dirty="0">
                <a:solidFill>
                  <a:prstClr val="black"/>
                </a:solidFill>
              </a:rPr>
              <a:t>volume</a:t>
            </a:r>
            <a:r>
              <a:rPr lang="en-US" sz="1400" i="1" dirty="0">
                <a:solidFill>
                  <a:prstClr val="black"/>
                </a:solidFill>
              </a:rPr>
              <a:t>?”.   These can differ by 1,000 fold.</a:t>
            </a:r>
          </a:p>
        </p:txBody>
      </p:sp>
      <p:pic>
        <p:nvPicPr>
          <p:cNvPr id="27" name="Picture 26" descr="spitballs-growing-2.jpg"/>
          <p:cNvPicPr>
            <a:picLocks noChangeAspect="1"/>
          </p:cNvPicPr>
          <p:nvPr/>
        </p:nvPicPr>
        <p:blipFill>
          <a:blip r:embed="rId3" cstate="print">
            <a:grayscl/>
          </a:blip>
          <a:srcRect/>
          <a:stretch>
            <a:fillRect/>
          </a:stretch>
        </p:blipFill>
        <p:spPr>
          <a:xfrm>
            <a:off x="0" y="605481"/>
            <a:ext cx="3039762" cy="1421027"/>
          </a:xfrm>
          <a:prstGeom prst="rect">
            <a:avLst/>
          </a:prstGeom>
        </p:spPr>
      </p:pic>
      <p:pic>
        <p:nvPicPr>
          <p:cNvPr id="28" name="Picture 27" descr="Superabsorbent_Polymer.jpg"/>
          <p:cNvPicPr>
            <a:picLocks noChangeAspect="1"/>
          </p:cNvPicPr>
          <p:nvPr/>
        </p:nvPicPr>
        <p:blipFill>
          <a:blip r:embed="rId4" cstate="print"/>
          <a:srcRect/>
          <a:stretch>
            <a:fillRect/>
          </a:stretch>
        </p:blipFill>
        <p:spPr>
          <a:xfrm>
            <a:off x="3076833" y="608230"/>
            <a:ext cx="1692876" cy="1405922"/>
          </a:xfrm>
          <a:prstGeom prst="rect">
            <a:avLst/>
          </a:prstGeom>
        </p:spPr>
      </p:pic>
      <p:pic>
        <p:nvPicPr>
          <p:cNvPr id="29" name="Picture 28" descr="SodiumPolyacrylate.png"/>
          <p:cNvPicPr>
            <a:picLocks noChangeAspect="1"/>
          </p:cNvPicPr>
          <p:nvPr/>
        </p:nvPicPr>
        <p:blipFill>
          <a:blip r:embed="rId5" cstate="print">
            <a:grayscl/>
          </a:blip>
          <a:stretch>
            <a:fillRect/>
          </a:stretch>
        </p:blipFill>
        <p:spPr>
          <a:xfrm>
            <a:off x="4846029" y="603197"/>
            <a:ext cx="2011970" cy="1621019"/>
          </a:xfrm>
          <a:prstGeom prst="rect">
            <a:avLst/>
          </a:prstGeom>
        </p:spPr>
      </p:pic>
      <p:sp>
        <p:nvSpPr>
          <p:cNvPr id="25" name="TextBox 24"/>
          <p:cNvSpPr txBox="1"/>
          <p:nvPr/>
        </p:nvSpPr>
        <p:spPr>
          <a:xfrm>
            <a:off x="108064" y="2077684"/>
            <a:ext cx="6675120" cy="720197"/>
          </a:xfrm>
          <a:prstGeom prst="rect">
            <a:avLst/>
          </a:prstGeom>
          <a:noFill/>
        </p:spPr>
        <p:txBody>
          <a:bodyPr wrap="square" lIns="0" tIns="0" rIns="0" bIns="0" rtlCol="0">
            <a:spAutoFit/>
          </a:bodyPr>
          <a:lstStyle/>
          <a:p>
            <a:pPr algn="just">
              <a:lnSpc>
                <a:spcPct val="90000"/>
              </a:lnSpc>
            </a:pPr>
            <a:r>
              <a:rPr lang="en-US" sz="1300" b="1" spc="-20" dirty="0">
                <a:solidFill>
                  <a:prstClr val="black"/>
                </a:solidFill>
              </a:rPr>
              <a:t>1.  Sodium Polyacrylate:</a:t>
            </a:r>
            <a:r>
              <a:rPr lang="en-US" sz="1300" spc="-20" dirty="0">
                <a:solidFill>
                  <a:prstClr val="black"/>
                </a:solidFill>
              </a:rPr>
              <a:t>   Sodium polyacrylate is a long chain polymer.  In water, the positive sodium atoms (Na</a:t>
            </a:r>
            <a:r>
              <a:rPr lang="en-US" sz="1300" spc="-20" baseline="30000" dirty="0">
                <a:solidFill>
                  <a:prstClr val="black"/>
                </a:solidFill>
              </a:rPr>
              <a:t>+</a:t>
            </a:r>
            <a:r>
              <a:rPr lang="en-US" sz="1300" spc="-20" dirty="0">
                <a:solidFill>
                  <a:prstClr val="black"/>
                </a:solidFill>
              </a:rPr>
              <a:t>) are pulled off by water leaving the negative (-) oxygen atoms exposed.  Other water molecules are strongly attracted to these negative charges.   In this way the polyacrylate chain soaks up water.    Note: Sodium polyacrylate commonly comes in bead form and in large or small crystals.</a:t>
            </a:r>
          </a:p>
        </p:txBody>
      </p:sp>
      <p:sp>
        <p:nvSpPr>
          <p:cNvPr id="24" name="TextBox 23"/>
          <p:cNvSpPr txBox="1"/>
          <p:nvPr/>
        </p:nvSpPr>
        <p:spPr>
          <a:xfrm>
            <a:off x="232756" y="634028"/>
            <a:ext cx="1920240" cy="370230"/>
          </a:xfrm>
          <a:prstGeom prst="rect">
            <a:avLst/>
          </a:prstGeom>
          <a:noFill/>
          <a:ln>
            <a:noFill/>
          </a:ln>
        </p:spPr>
        <p:txBody>
          <a:bodyPr wrap="square" lIns="0" tIns="45720" rIns="0" bIns="0" rtlCol="0">
            <a:spAutoFit/>
          </a:bodyPr>
          <a:lstStyle/>
          <a:p>
            <a:pPr>
              <a:lnSpc>
                <a:spcPct val="80000"/>
              </a:lnSpc>
            </a:pPr>
            <a:r>
              <a:rPr lang="en-US" sz="1300" b="1" dirty="0">
                <a:solidFill>
                  <a:prstClr val="white"/>
                </a:solidFill>
              </a:rPr>
              <a:t>Sodium polyacrylate absorbing water</a:t>
            </a:r>
            <a:endParaRPr lang="en-US" sz="1300" b="1" dirty="0">
              <a:solidFill>
                <a:prstClr val="white"/>
              </a:solidFill>
            </a:endParaRPr>
          </a:p>
        </p:txBody>
      </p:sp>
      <p:sp>
        <p:nvSpPr>
          <p:cNvPr id="41" name="TextBox 40"/>
          <p:cNvSpPr txBox="1"/>
          <p:nvPr/>
        </p:nvSpPr>
        <p:spPr>
          <a:xfrm>
            <a:off x="3125586" y="1544356"/>
            <a:ext cx="1537854" cy="395173"/>
          </a:xfrm>
          <a:prstGeom prst="rect">
            <a:avLst/>
          </a:prstGeom>
          <a:solidFill>
            <a:srgbClr val="000000">
              <a:alpha val="27843"/>
            </a:srgbClr>
          </a:solidFill>
          <a:ln>
            <a:noFill/>
          </a:ln>
        </p:spPr>
        <p:txBody>
          <a:bodyPr wrap="square" lIns="0" tIns="45720" rIns="0" bIns="0" rtlCol="0">
            <a:spAutoFit/>
          </a:bodyPr>
          <a:lstStyle/>
          <a:p>
            <a:pPr algn="ctr">
              <a:lnSpc>
                <a:spcPct val="80000"/>
              </a:lnSpc>
            </a:pPr>
            <a:r>
              <a:rPr lang="en-US" sz="1400" b="1" dirty="0">
                <a:solidFill>
                  <a:prstClr val="white"/>
                </a:solidFill>
              </a:rPr>
              <a:t>Sodium polyacrylate in crystal form</a:t>
            </a:r>
            <a:endParaRPr lang="en-US" sz="1400" dirty="0">
              <a:solidFill>
                <a:prstClr val="white"/>
              </a:solidFill>
            </a:endParaRPr>
          </a:p>
        </p:txBody>
      </p:sp>
      <p:sp>
        <p:nvSpPr>
          <p:cNvPr id="12" name="TextBox 11"/>
          <p:cNvSpPr txBox="1"/>
          <p:nvPr/>
        </p:nvSpPr>
        <p:spPr>
          <a:xfrm>
            <a:off x="1372709" y="8562302"/>
            <a:ext cx="2169760" cy="581698"/>
          </a:xfrm>
          <a:prstGeom prst="rect">
            <a:avLst/>
          </a:prstGeom>
          <a:noFill/>
        </p:spPr>
        <p:txBody>
          <a:bodyPr wrap="square" lIns="0" tIns="0" rIns="0" bIns="0" rtlCol="0">
            <a:spAutoFit/>
          </a:bodyPr>
          <a:lstStyle/>
          <a:p>
            <a:pPr>
              <a:lnSpc>
                <a:spcPct val="90000"/>
              </a:lnSpc>
            </a:pPr>
            <a:r>
              <a:rPr lang="en-US" sz="1400" dirty="0">
                <a:solidFill>
                  <a:prstClr val="black"/>
                </a:solidFill>
              </a:rPr>
              <a:t>Instructor will give you list of items to take home for more testing.</a:t>
            </a:r>
          </a:p>
        </p:txBody>
      </p:sp>
      <p:sp>
        <p:nvSpPr>
          <p:cNvPr id="13" name="Action Button: Home 12">
            <a:hlinkClick r:id="" action="ppaction://noaction" highlightClick="1"/>
          </p:cNvPr>
          <p:cNvSpPr/>
          <p:nvPr/>
        </p:nvSpPr>
        <p:spPr>
          <a:xfrm>
            <a:off x="776282" y="8552405"/>
            <a:ext cx="526941" cy="591595"/>
          </a:xfrm>
          <a:prstGeom prst="actionButtonHom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2924</Words>
  <Application>Microsoft Office PowerPoint</Application>
  <PresentationFormat>On-screen Show (4:3)</PresentationFormat>
  <Paragraphs>138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1_Office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 Costello</dc:creator>
  <cp:lastModifiedBy>Ken Costello</cp:lastModifiedBy>
  <cp:revision>1</cp:revision>
  <dcterms:created xsi:type="dcterms:W3CDTF">2016-03-07T04:02:27Z</dcterms:created>
  <dcterms:modified xsi:type="dcterms:W3CDTF">2016-03-07T04:03:39Z</dcterms:modified>
</cp:coreProperties>
</file>